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259" r:id="rId5"/>
    <p:sldId id="260" r:id="rId6"/>
    <p:sldId id="261" r:id="rId7"/>
    <p:sldId id="262" r:id="rId8"/>
    <p:sldId id="264" r:id="rId9"/>
    <p:sldId id="266" r:id="rId10"/>
    <p:sldId id="265" r:id="rId11"/>
    <p:sldId id="263"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0223AF-9468-446A-8F91-51B7702A5ABE}">
          <p14:sldIdLst>
            <p14:sldId id="259"/>
            <p14:sldId id="260"/>
            <p14:sldId id="261"/>
            <p14:sldId id="262"/>
            <p14:sldId id="264"/>
            <p14:sldId id="266"/>
            <p14:sldId id="265"/>
            <p14:sldId id="263"/>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95F3"/>
    <a:srgbClr val="CF75E7"/>
    <a:srgbClr val="F046D0"/>
    <a:srgbClr val="7CB1EC"/>
    <a:srgbClr val="7F7FF1"/>
    <a:srgbClr val="6A65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47"/>
  </p:normalViewPr>
  <p:slideViewPr>
    <p:cSldViewPr snapToGrid="0" snapToObjects="1">
      <p:cViewPr varScale="1">
        <p:scale>
          <a:sx n="103" d="100"/>
          <a:sy n="103" d="100"/>
        </p:scale>
        <p:origin x="138" y="480"/>
      </p:cViewPr>
      <p:guideLst/>
    </p:cSldViewPr>
  </p:slideViewPr>
  <p:notesTextViewPr>
    <p:cViewPr>
      <p:scale>
        <a:sx n="1" d="1"/>
        <a:sy n="1" d="1"/>
      </p:scale>
      <p:origin x="0" y="0"/>
    </p:cViewPr>
  </p:notesTextViewPr>
  <p:notesViewPr>
    <p:cSldViewPr snapToGrid="0" snapToObjects="1">
      <p:cViewPr varScale="1">
        <p:scale>
          <a:sx n="91" d="100"/>
          <a:sy n="91" d="100"/>
        </p:scale>
        <p:origin x="375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C406C-C1AA-4357-8591-A00F8AFC8A30}" type="datetimeFigureOut">
              <a:rPr lang="en-US" smtClean="0"/>
              <a:t>4/21/2019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E92243-04E4-44D5-B924-4A5F7D64F820}" type="slidenum">
              <a:rPr lang="en-US" smtClean="0"/>
              <a:t>‹#›</a:t>
            </a:fld>
            <a:endParaRPr lang="en-US"/>
          </a:p>
        </p:txBody>
      </p:sp>
    </p:spTree>
    <p:extLst>
      <p:ext uri="{BB962C8B-B14F-4D97-AF65-F5344CB8AC3E}">
        <p14:creationId xmlns:p14="http://schemas.microsoft.com/office/powerpoint/2010/main" val="202027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FFFF"/>
                </a:solidFill>
                <a:latin typeface="Open Sans"/>
              </a:rPr>
              <a:t>Obtain features such as:</a:t>
            </a:r>
          </a:p>
          <a:p>
            <a:pPr marL="285750" indent="-285750">
              <a:buFont typeface="Arial" panose="020B0604020202020204" pitchFamily="34" charset="0"/>
              <a:buChar char="•"/>
            </a:pPr>
            <a:r>
              <a:rPr lang="en-US" dirty="0">
                <a:solidFill>
                  <a:srgbClr val="FFFFFF"/>
                </a:solidFill>
                <a:latin typeface="Open Sans"/>
              </a:rPr>
              <a:t>-1W Rank</a:t>
            </a:r>
          </a:p>
          <a:p>
            <a:pPr marL="285750" indent="-285750">
              <a:buFont typeface="Arial" panose="020B0604020202020204" pitchFamily="34" charset="0"/>
              <a:buChar char="•"/>
            </a:pPr>
            <a:r>
              <a:rPr lang="en-US" dirty="0">
                <a:solidFill>
                  <a:srgbClr val="FFFFFF"/>
                </a:solidFill>
                <a:latin typeface="Open Sans"/>
              </a:rPr>
              <a:t>CW Rank</a:t>
            </a:r>
          </a:p>
          <a:p>
            <a:pPr marL="285750" indent="-285750">
              <a:buFont typeface="Arial" panose="020B0604020202020204" pitchFamily="34" charset="0"/>
              <a:buChar char="•"/>
            </a:pPr>
            <a:r>
              <a:rPr lang="en-US" dirty="0">
                <a:solidFill>
                  <a:srgbClr val="FFFFFF"/>
                </a:solidFill>
                <a:latin typeface="Open Sans"/>
              </a:rPr>
              <a:t>Peak Rank </a:t>
            </a:r>
          </a:p>
          <a:p>
            <a:pPr marL="285750" indent="-285750">
              <a:buFont typeface="Arial" panose="020B0604020202020204" pitchFamily="34" charset="0"/>
              <a:buChar char="•"/>
            </a:pPr>
            <a:r>
              <a:rPr lang="en-US" dirty="0">
                <a:solidFill>
                  <a:srgbClr val="FFFFFF"/>
                </a:solidFill>
                <a:latin typeface="Open Sans"/>
              </a:rPr>
              <a:t>Date </a:t>
            </a:r>
          </a:p>
          <a:p>
            <a:pPr marL="285750" indent="-285750">
              <a:buFont typeface="Arial" panose="020B0604020202020204" pitchFamily="34" charset="0"/>
              <a:buChar char="•"/>
            </a:pPr>
            <a:r>
              <a:rPr lang="en-US" dirty="0">
                <a:solidFill>
                  <a:srgbClr val="FFFFFF"/>
                </a:solidFill>
                <a:latin typeface="Open Sans"/>
              </a:rPr>
              <a:t>(Season, Month, Year, WoW Delta etc. )</a:t>
            </a:r>
            <a:endParaRPr lang="en-US" b="0" i="0" dirty="0">
              <a:solidFill>
                <a:srgbClr val="FFFFFF"/>
              </a:solidFill>
              <a:effectLst/>
              <a:latin typeface="Open Sans"/>
            </a:endParaRPr>
          </a:p>
          <a:p>
            <a:endParaRPr lang="en-US" dirty="0"/>
          </a:p>
        </p:txBody>
      </p:sp>
      <p:sp>
        <p:nvSpPr>
          <p:cNvPr id="4" name="Slide Number Placeholder 3"/>
          <p:cNvSpPr>
            <a:spLocks noGrp="1"/>
          </p:cNvSpPr>
          <p:nvPr>
            <p:ph type="sldNum" sz="quarter" idx="5"/>
          </p:nvPr>
        </p:nvSpPr>
        <p:spPr/>
        <p:txBody>
          <a:bodyPr/>
          <a:lstStyle/>
          <a:p>
            <a:fld id="{ECE92243-04E4-44D5-B924-4A5F7D64F820}" type="slidenum">
              <a:rPr lang="en-US" smtClean="0"/>
              <a:t>2</a:t>
            </a:fld>
            <a:endParaRPr lang="en-US"/>
          </a:p>
        </p:txBody>
      </p:sp>
    </p:spTree>
    <p:extLst>
      <p:ext uri="{BB962C8B-B14F-4D97-AF65-F5344CB8AC3E}">
        <p14:creationId xmlns:p14="http://schemas.microsoft.com/office/powerpoint/2010/main" val="2807274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Unlike other awards, such as the Grammy Award, the Billboard Music Awards finalists are based on album and digital songs sales, streaming, radio airplay, touring, and social engagement data provided by Nielson. </a:t>
            </a:r>
          </a:p>
          <a:p>
            <a:r>
              <a:rPr lang="en-US" sz="1200" i="1" dirty="0"/>
              <a:t>The 2018 awards are based on the reporting period of April 8, 2017 through March 31, 2018.</a:t>
            </a:r>
          </a:p>
          <a:p>
            <a:endParaRPr lang="en-US" dirty="0"/>
          </a:p>
        </p:txBody>
      </p:sp>
      <p:sp>
        <p:nvSpPr>
          <p:cNvPr id="4" name="Slide Number Placeholder 3"/>
          <p:cNvSpPr>
            <a:spLocks noGrp="1"/>
          </p:cNvSpPr>
          <p:nvPr>
            <p:ph type="sldNum" sz="quarter" idx="5"/>
          </p:nvPr>
        </p:nvSpPr>
        <p:spPr/>
        <p:txBody>
          <a:bodyPr/>
          <a:lstStyle/>
          <a:p>
            <a:fld id="{ECE92243-04E4-44D5-B924-4A5F7D64F820}" type="slidenum">
              <a:rPr lang="en-US" smtClean="0"/>
              <a:t>4</a:t>
            </a:fld>
            <a:endParaRPr lang="en-US"/>
          </a:p>
        </p:txBody>
      </p:sp>
    </p:spTree>
    <p:extLst>
      <p:ext uri="{BB962C8B-B14F-4D97-AF65-F5344CB8AC3E}">
        <p14:creationId xmlns:p14="http://schemas.microsoft.com/office/powerpoint/2010/main" val="657050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106F-A246-2E48-9544-E8146AB80C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29C53-2CA9-764A-93AB-ECAD546B0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C782C-8745-7347-B6AC-4D8772289B98}"/>
              </a:ext>
            </a:extLst>
          </p:cNvPr>
          <p:cNvSpPr>
            <a:spLocks noGrp="1"/>
          </p:cNvSpPr>
          <p:nvPr>
            <p:ph type="dt" sz="half" idx="10"/>
          </p:nvPr>
        </p:nvSpPr>
        <p:spPr/>
        <p:txBody>
          <a:bodyPr/>
          <a:lstStyle/>
          <a:p>
            <a:fld id="{37A2730A-859E-B540-ADF3-E97069AD1FDB}" type="datetimeFigureOut">
              <a:rPr lang="en-US" smtClean="0"/>
              <a:t>4/21/2019</a:t>
            </a:fld>
            <a:endParaRPr lang="en-US"/>
          </a:p>
        </p:txBody>
      </p:sp>
      <p:sp>
        <p:nvSpPr>
          <p:cNvPr id="5" name="Footer Placeholder 4">
            <a:extLst>
              <a:ext uri="{FF2B5EF4-FFF2-40B4-BE49-F238E27FC236}">
                <a16:creationId xmlns:a16="http://schemas.microsoft.com/office/drawing/2014/main" id="{0A1CFD0D-118D-4441-A91C-1B836A28A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B8388-0632-6942-96AC-2D619404EDC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15174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9CC8-54DA-0A42-9DA3-C9E7FB11FD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1DD596-2259-614F-A986-3F25CF600F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5B1C8-F927-B147-8326-E3862924A8F1}"/>
              </a:ext>
            </a:extLst>
          </p:cNvPr>
          <p:cNvSpPr>
            <a:spLocks noGrp="1"/>
          </p:cNvSpPr>
          <p:nvPr>
            <p:ph type="dt" sz="half" idx="10"/>
          </p:nvPr>
        </p:nvSpPr>
        <p:spPr/>
        <p:txBody>
          <a:bodyPr/>
          <a:lstStyle/>
          <a:p>
            <a:fld id="{37A2730A-859E-B540-ADF3-E97069AD1FDB}" type="datetimeFigureOut">
              <a:rPr lang="en-US" smtClean="0"/>
              <a:t>4/21/2019</a:t>
            </a:fld>
            <a:endParaRPr lang="en-US"/>
          </a:p>
        </p:txBody>
      </p:sp>
      <p:sp>
        <p:nvSpPr>
          <p:cNvPr id="5" name="Footer Placeholder 4">
            <a:extLst>
              <a:ext uri="{FF2B5EF4-FFF2-40B4-BE49-F238E27FC236}">
                <a16:creationId xmlns:a16="http://schemas.microsoft.com/office/drawing/2014/main" id="{EC0B53A9-157A-9941-B952-607DAB5FA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F697C-66DE-734A-9CA9-579BCEA17025}"/>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01388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FAABD5-DA08-A547-B641-D0E0889172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8267B-68DB-BD49-A9B4-434AE7BB23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2D5EC-A445-FF43-82E6-1E7554A5DCB3}"/>
              </a:ext>
            </a:extLst>
          </p:cNvPr>
          <p:cNvSpPr>
            <a:spLocks noGrp="1"/>
          </p:cNvSpPr>
          <p:nvPr>
            <p:ph type="dt" sz="half" idx="10"/>
          </p:nvPr>
        </p:nvSpPr>
        <p:spPr/>
        <p:txBody>
          <a:bodyPr/>
          <a:lstStyle/>
          <a:p>
            <a:fld id="{37A2730A-859E-B540-ADF3-E97069AD1FDB}" type="datetimeFigureOut">
              <a:rPr lang="en-US" smtClean="0"/>
              <a:t>4/21/2019</a:t>
            </a:fld>
            <a:endParaRPr lang="en-US"/>
          </a:p>
        </p:txBody>
      </p:sp>
      <p:sp>
        <p:nvSpPr>
          <p:cNvPr id="5" name="Footer Placeholder 4">
            <a:extLst>
              <a:ext uri="{FF2B5EF4-FFF2-40B4-BE49-F238E27FC236}">
                <a16:creationId xmlns:a16="http://schemas.microsoft.com/office/drawing/2014/main" id="{5A76C67B-5186-6A4F-8CC0-6CBFEB118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F1686-2B7E-F34D-B970-CC7FA2D3BC5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33716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A2F-4473-0948-AB43-EBE335118A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8B151-747D-604F-903D-9A920F3178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47E0C-8A67-AE45-9E33-B90E65F82661}"/>
              </a:ext>
            </a:extLst>
          </p:cNvPr>
          <p:cNvSpPr>
            <a:spLocks noGrp="1"/>
          </p:cNvSpPr>
          <p:nvPr>
            <p:ph type="dt" sz="half" idx="10"/>
          </p:nvPr>
        </p:nvSpPr>
        <p:spPr/>
        <p:txBody>
          <a:bodyPr/>
          <a:lstStyle/>
          <a:p>
            <a:fld id="{37A2730A-859E-B540-ADF3-E97069AD1FDB}" type="datetimeFigureOut">
              <a:rPr lang="en-US" smtClean="0"/>
              <a:t>4/21/2019</a:t>
            </a:fld>
            <a:endParaRPr lang="en-US"/>
          </a:p>
        </p:txBody>
      </p:sp>
      <p:sp>
        <p:nvSpPr>
          <p:cNvPr id="5" name="Footer Placeholder 4">
            <a:extLst>
              <a:ext uri="{FF2B5EF4-FFF2-40B4-BE49-F238E27FC236}">
                <a16:creationId xmlns:a16="http://schemas.microsoft.com/office/drawing/2014/main" id="{702C27D1-B1FA-884E-BB86-6AA912AD2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0875C-8A74-6B43-8AF6-63659F8EC74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21932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F97-6513-314A-BEB3-8AC3A43CE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AC1008-6364-A640-BA0B-D8775884B5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A5AB27E-7D19-9148-AFBE-D10DF7C15B9E}"/>
              </a:ext>
            </a:extLst>
          </p:cNvPr>
          <p:cNvSpPr>
            <a:spLocks noGrp="1"/>
          </p:cNvSpPr>
          <p:nvPr>
            <p:ph type="dt" sz="half" idx="10"/>
          </p:nvPr>
        </p:nvSpPr>
        <p:spPr/>
        <p:txBody>
          <a:bodyPr/>
          <a:lstStyle/>
          <a:p>
            <a:fld id="{37A2730A-859E-B540-ADF3-E97069AD1FDB}" type="datetimeFigureOut">
              <a:rPr lang="en-US" smtClean="0"/>
              <a:t>4/21/2019</a:t>
            </a:fld>
            <a:endParaRPr lang="en-US"/>
          </a:p>
        </p:txBody>
      </p:sp>
      <p:sp>
        <p:nvSpPr>
          <p:cNvPr id="5" name="Footer Placeholder 4">
            <a:extLst>
              <a:ext uri="{FF2B5EF4-FFF2-40B4-BE49-F238E27FC236}">
                <a16:creationId xmlns:a16="http://schemas.microsoft.com/office/drawing/2014/main" id="{FF17AB2F-DBDD-3343-AB56-539EF251B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2543B-D933-004D-99FF-224DE8B9700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33299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657-C487-1D4B-9C65-4DD0F323D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F2E6E-20E6-9043-A03F-A481416CA8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CB42E3-D2BE-6F4D-92FC-1494FD65C1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A5245B-18BD-FF4F-92B6-242006FB81F1}"/>
              </a:ext>
            </a:extLst>
          </p:cNvPr>
          <p:cNvSpPr>
            <a:spLocks noGrp="1"/>
          </p:cNvSpPr>
          <p:nvPr>
            <p:ph type="dt" sz="half" idx="10"/>
          </p:nvPr>
        </p:nvSpPr>
        <p:spPr/>
        <p:txBody>
          <a:bodyPr/>
          <a:lstStyle/>
          <a:p>
            <a:fld id="{37A2730A-859E-B540-ADF3-E97069AD1FDB}" type="datetimeFigureOut">
              <a:rPr lang="en-US" smtClean="0"/>
              <a:t>4/21/2019</a:t>
            </a:fld>
            <a:endParaRPr lang="en-US"/>
          </a:p>
        </p:txBody>
      </p:sp>
      <p:sp>
        <p:nvSpPr>
          <p:cNvPr id="6" name="Footer Placeholder 5">
            <a:extLst>
              <a:ext uri="{FF2B5EF4-FFF2-40B4-BE49-F238E27FC236}">
                <a16:creationId xmlns:a16="http://schemas.microsoft.com/office/drawing/2014/main" id="{BE081255-874F-754B-A47E-861DA0CD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19D76-7CF9-AC46-8DF1-89FFCD7B2D7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99962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E17C-5F89-8D43-BA72-7627FFCB12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969009-5908-0446-A2D3-27CA7612D7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A4F87B-6AD1-4F41-B65A-1712AF5CC5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BD845-9E91-C744-AC94-1F3B0763A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476AE-7625-BD41-9CA9-51364370D3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53358-AC69-5B4B-A141-FBCF7AC85089}"/>
              </a:ext>
            </a:extLst>
          </p:cNvPr>
          <p:cNvSpPr>
            <a:spLocks noGrp="1"/>
          </p:cNvSpPr>
          <p:nvPr>
            <p:ph type="dt" sz="half" idx="10"/>
          </p:nvPr>
        </p:nvSpPr>
        <p:spPr/>
        <p:txBody>
          <a:bodyPr/>
          <a:lstStyle/>
          <a:p>
            <a:fld id="{37A2730A-859E-B540-ADF3-E97069AD1FDB}" type="datetimeFigureOut">
              <a:rPr lang="en-US" smtClean="0"/>
              <a:t>4/21/2019</a:t>
            </a:fld>
            <a:endParaRPr lang="en-US"/>
          </a:p>
        </p:txBody>
      </p:sp>
      <p:sp>
        <p:nvSpPr>
          <p:cNvPr id="8" name="Footer Placeholder 7">
            <a:extLst>
              <a:ext uri="{FF2B5EF4-FFF2-40B4-BE49-F238E27FC236}">
                <a16:creationId xmlns:a16="http://schemas.microsoft.com/office/drawing/2014/main" id="{D9FCEA71-D074-9149-9053-65C6E547F0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C57ED6-3E53-184B-96E1-A81C0B366A20}"/>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3747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7104-1EED-AC46-9BFE-74C4C8973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A8C08-9E8C-6741-A2F0-5FAB6AE5E4F9}"/>
              </a:ext>
            </a:extLst>
          </p:cNvPr>
          <p:cNvSpPr>
            <a:spLocks noGrp="1"/>
          </p:cNvSpPr>
          <p:nvPr>
            <p:ph type="dt" sz="half" idx="10"/>
          </p:nvPr>
        </p:nvSpPr>
        <p:spPr/>
        <p:txBody>
          <a:bodyPr/>
          <a:lstStyle/>
          <a:p>
            <a:fld id="{37A2730A-859E-B540-ADF3-E97069AD1FDB}" type="datetimeFigureOut">
              <a:rPr lang="en-US" smtClean="0"/>
              <a:t>4/21/2019</a:t>
            </a:fld>
            <a:endParaRPr lang="en-US"/>
          </a:p>
        </p:txBody>
      </p:sp>
      <p:sp>
        <p:nvSpPr>
          <p:cNvPr id="4" name="Footer Placeholder 3">
            <a:extLst>
              <a:ext uri="{FF2B5EF4-FFF2-40B4-BE49-F238E27FC236}">
                <a16:creationId xmlns:a16="http://schemas.microsoft.com/office/drawing/2014/main" id="{2AD7E1B8-2D7B-4548-B1EC-8C766C92D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E0B748-F1C5-8749-8C42-DAC929DFFC5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075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E7249-F53D-4B4D-A448-22699C3D26CB}"/>
              </a:ext>
            </a:extLst>
          </p:cNvPr>
          <p:cNvSpPr>
            <a:spLocks noGrp="1"/>
          </p:cNvSpPr>
          <p:nvPr>
            <p:ph type="dt" sz="half" idx="10"/>
          </p:nvPr>
        </p:nvSpPr>
        <p:spPr/>
        <p:txBody>
          <a:bodyPr/>
          <a:lstStyle/>
          <a:p>
            <a:fld id="{37A2730A-859E-B540-ADF3-E97069AD1FDB}" type="datetimeFigureOut">
              <a:rPr lang="en-US" smtClean="0"/>
              <a:t>4/21/2019</a:t>
            </a:fld>
            <a:endParaRPr lang="en-US"/>
          </a:p>
        </p:txBody>
      </p:sp>
      <p:sp>
        <p:nvSpPr>
          <p:cNvPr id="3" name="Footer Placeholder 2">
            <a:extLst>
              <a:ext uri="{FF2B5EF4-FFF2-40B4-BE49-F238E27FC236}">
                <a16:creationId xmlns:a16="http://schemas.microsoft.com/office/drawing/2014/main" id="{54682F3B-F381-C642-956B-8B897A4E6B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599A17-3A94-2D4B-863A-D140FD43EA0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799842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8CEF-1C51-8C45-A4DD-823EF2ED1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E374CA-1122-FA4B-B960-C80ADBD8C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EA1D2F-31D9-944B-9E05-A6DF632D8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38C1F2-E75A-7847-BE97-4BAFD26A3C17}"/>
              </a:ext>
            </a:extLst>
          </p:cNvPr>
          <p:cNvSpPr>
            <a:spLocks noGrp="1"/>
          </p:cNvSpPr>
          <p:nvPr>
            <p:ph type="dt" sz="half" idx="10"/>
          </p:nvPr>
        </p:nvSpPr>
        <p:spPr/>
        <p:txBody>
          <a:bodyPr/>
          <a:lstStyle/>
          <a:p>
            <a:fld id="{37A2730A-859E-B540-ADF3-E97069AD1FDB}" type="datetimeFigureOut">
              <a:rPr lang="en-US" smtClean="0"/>
              <a:t>4/21/2019</a:t>
            </a:fld>
            <a:endParaRPr lang="en-US"/>
          </a:p>
        </p:txBody>
      </p:sp>
      <p:sp>
        <p:nvSpPr>
          <p:cNvPr id="6" name="Footer Placeholder 5">
            <a:extLst>
              <a:ext uri="{FF2B5EF4-FFF2-40B4-BE49-F238E27FC236}">
                <a16:creationId xmlns:a16="http://schemas.microsoft.com/office/drawing/2014/main" id="{87989FF9-DBBA-CD42-95A8-C1446B010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18F56-7D9A-9D48-8FD1-C96B13CCAF54}"/>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67674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87D9-2240-8D42-BF6D-3237D5EF1C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33825A-5AFC-8A42-93C4-F00E40A0F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956E5-5DA8-AB49-9E03-65283DF2A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8163D5-4687-C243-A8A2-0650A7887076}"/>
              </a:ext>
            </a:extLst>
          </p:cNvPr>
          <p:cNvSpPr>
            <a:spLocks noGrp="1"/>
          </p:cNvSpPr>
          <p:nvPr>
            <p:ph type="dt" sz="half" idx="10"/>
          </p:nvPr>
        </p:nvSpPr>
        <p:spPr/>
        <p:txBody>
          <a:bodyPr/>
          <a:lstStyle/>
          <a:p>
            <a:fld id="{37A2730A-859E-B540-ADF3-E97069AD1FDB}" type="datetimeFigureOut">
              <a:rPr lang="en-US" smtClean="0"/>
              <a:t>4/21/2019</a:t>
            </a:fld>
            <a:endParaRPr lang="en-US"/>
          </a:p>
        </p:txBody>
      </p:sp>
      <p:sp>
        <p:nvSpPr>
          <p:cNvPr id="6" name="Footer Placeholder 5">
            <a:extLst>
              <a:ext uri="{FF2B5EF4-FFF2-40B4-BE49-F238E27FC236}">
                <a16:creationId xmlns:a16="http://schemas.microsoft.com/office/drawing/2014/main" id="{38300BF0-29B6-B343-A484-59353A8ACA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8E5C9-1065-5147-B725-91FB99153EC6}"/>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11601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B6787-B51F-DB42-9E52-63E10EB865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3B9472-27F5-2144-BCEC-3E0A96761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52788-8A6E-D24F-82D2-F38C9E41A4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2730A-859E-B540-ADF3-E97069AD1FDB}" type="datetimeFigureOut">
              <a:rPr lang="en-US" smtClean="0"/>
              <a:t>4/21/2019</a:t>
            </a:fld>
            <a:endParaRPr lang="en-US"/>
          </a:p>
        </p:txBody>
      </p:sp>
      <p:sp>
        <p:nvSpPr>
          <p:cNvPr id="5" name="Footer Placeholder 4">
            <a:extLst>
              <a:ext uri="{FF2B5EF4-FFF2-40B4-BE49-F238E27FC236}">
                <a16:creationId xmlns:a16="http://schemas.microsoft.com/office/drawing/2014/main" id="{A81DDB45-653D-0C49-B78E-967549C7B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ADC715-0B9A-0348-A62C-3F8BCE535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2768849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11/relationships/webextension" Target="../webextensions/webextension1.xml"/><Relationship Id="rId7"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40A1274-4839-4C4B-8CCD-A08CE143BA9F}"/>
              </a:ext>
            </a:extLst>
          </p:cNvPr>
          <p:cNvGrpSpPr/>
          <p:nvPr/>
        </p:nvGrpSpPr>
        <p:grpSpPr>
          <a:xfrm>
            <a:off x="-8043" y="10"/>
            <a:ext cx="12200043" cy="6863475"/>
            <a:chOff x="-8043" y="10"/>
            <a:chExt cx="12200043" cy="6863475"/>
          </a:xfrm>
        </p:grpSpPr>
        <p:pic>
          <p:nvPicPr>
            <p:cNvPr id="9" name="Picture 8">
              <a:extLst>
                <a:ext uri="{FF2B5EF4-FFF2-40B4-BE49-F238E27FC236}">
                  <a16:creationId xmlns:a16="http://schemas.microsoft.com/office/drawing/2014/main" id="{031A43B4-42E3-44A0-B74D-F9251EC4A816}"/>
                </a:ext>
              </a:extLst>
            </p:cNvPr>
            <p:cNvPicPr>
              <a:picLocks noChangeAspect="1"/>
            </p:cNvPicPr>
            <p:nvPr/>
          </p:nvPicPr>
          <p:blipFill rotWithShape="1">
            <a:blip r:embed="rId2"/>
            <a:srcRect l="5067" r="4739" b="3"/>
            <a:stretch/>
          </p:blipFill>
          <p:spPr>
            <a:xfrm>
              <a:off x="7794519" y="3506112"/>
              <a:ext cx="4397481" cy="3351888"/>
            </a:xfrm>
            <a:custGeom>
              <a:avLst/>
              <a:gdLst>
                <a:gd name="connsiteX0" fmla="*/ 0 w 4397481"/>
                <a:gd name="connsiteY0" fmla="*/ 0 h 3351888"/>
                <a:gd name="connsiteX1" fmla="*/ 4397481 w 4397481"/>
                <a:gd name="connsiteY1" fmla="*/ 0 h 3351888"/>
                <a:gd name="connsiteX2" fmla="*/ 4397481 w 4397481"/>
                <a:gd name="connsiteY2" fmla="*/ 3351888 h 3351888"/>
                <a:gd name="connsiteX3" fmla="*/ 1552363 w 4397481"/>
                <a:gd name="connsiteY3" fmla="*/ 3351888 h 3351888"/>
              </a:gdLst>
              <a:ahLst/>
              <a:cxnLst>
                <a:cxn ang="0">
                  <a:pos x="connsiteX0" y="connsiteY0"/>
                </a:cxn>
                <a:cxn ang="0">
                  <a:pos x="connsiteX1" y="connsiteY1"/>
                </a:cxn>
                <a:cxn ang="0">
                  <a:pos x="connsiteX2" y="connsiteY2"/>
                </a:cxn>
                <a:cxn ang="0">
                  <a:pos x="connsiteX3" y="connsiteY3"/>
                </a:cxn>
              </a:cxnLst>
              <a:rect l="l" t="t" r="r" b="b"/>
              <a:pathLst>
                <a:path w="4397481" h="3351888">
                  <a:moveTo>
                    <a:pt x="0" y="0"/>
                  </a:moveTo>
                  <a:lnTo>
                    <a:pt x="4397481" y="0"/>
                  </a:lnTo>
                  <a:lnTo>
                    <a:pt x="4397481" y="3351888"/>
                  </a:lnTo>
                  <a:lnTo>
                    <a:pt x="1552363" y="3351888"/>
                  </a:lnTo>
                  <a:close/>
                </a:path>
              </a:pathLst>
            </a:custGeom>
          </p:spPr>
        </p:pic>
        <p:pic>
          <p:nvPicPr>
            <p:cNvPr id="5" name="Picture 4">
              <a:extLst>
                <a:ext uri="{FF2B5EF4-FFF2-40B4-BE49-F238E27FC236}">
                  <a16:creationId xmlns:a16="http://schemas.microsoft.com/office/drawing/2014/main" id="{D23FF712-E8C9-445D-A8F8-1CB6EEC0E832}"/>
                </a:ext>
              </a:extLst>
            </p:cNvPr>
            <p:cNvPicPr>
              <a:picLocks noChangeAspect="1"/>
            </p:cNvPicPr>
            <p:nvPr/>
          </p:nvPicPr>
          <p:blipFill rotWithShape="1">
            <a:blip r:embed="rId3"/>
            <a:srcRect l="3815" r="7153"/>
            <a:stretch/>
          </p:blipFill>
          <p:spPr>
            <a:xfrm>
              <a:off x="-8043" y="10"/>
              <a:ext cx="9154673" cy="6863475"/>
            </a:xfrm>
            <a:custGeom>
              <a:avLst/>
              <a:gdLst>
                <a:gd name="connsiteX0" fmla="*/ 0 w 9154693"/>
                <a:gd name="connsiteY0" fmla="*/ 0 h 6863485"/>
                <a:gd name="connsiteX1" fmla="*/ 5976000 w 9154693"/>
                <a:gd name="connsiteY1" fmla="*/ 0 h 6863485"/>
                <a:gd name="connsiteX2" fmla="*/ 9154693 w 9154693"/>
                <a:gd name="connsiteY2" fmla="*/ 6863485 h 6863485"/>
                <a:gd name="connsiteX3" fmla="*/ 0 w 9154693"/>
                <a:gd name="connsiteY3" fmla="*/ 6863485 h 6863485"/>
                <a:gd name="connsiteX4" fmla="*/ 0 w 9154693"/>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4693" h="6863485">
                  <a:moveTo>
                    <a:pt x="0" y="0"/>
                  </a:moveTo>
                  <a:lnTo>
                    <a:pt x="5976000" y="0"/>
                  </a:lnTo>
                  <a:lnTo>
                    <a:pt x="9154693" y="6863485"/>
                  </a:lnTo>
                  <a:lnTo>
                    <a:pt x="0" y="6863485"/>
                  </a:lnTo>
                  <a:lnTo>
                    <a:pt x="0" y="0"/>
                  </a:lnTo>
                  <a:close/>
                </a:path>
              </a:pathLst>
            </a:custGeom>
          </p:spPr>
        </p:pic>
        <p:pic>
          <p:nvPicPr>
            <p:cNvPr id="8" name="Picture 7">
              <a:extLst>
                <a:ext uri="{FF2B5EF4-FFF2-40B4-BE49-F238E27FC236}">
                  <a16:creationId xmlns:a16="http://schemas.microsoft.com/office/drawing/2014/main" id="{C4F7ED1E-A929-44B8-A7D1-10A2437F66DE}"/>
                </a:ext>
              </a:extLst>
            </p:cNvPr>
            <p:cNvPicPr>
              <a:picLocks noChangeAspect="1"/>
            </p:cNvPicPr>
            <p:nvPr/>
          </p:nvPicPr>
          <p:blipFill rotWithShape="1">
            <a:blip r:embed="rId4"/>
            <a:srcRect l="2998" r="2496" b="-1"/>
            <a:stretch/>
          </p:blipFill>
          <p:spPr>
            <a:xfrm>
              <a:off x="6168189" y="10"/>
              <a:ext cx="6023811" cy="3346394"/>
            </a:xfrm>
            <a:custGeom>
              <a:avLst/>
              <a:gdLst>
                <a:gd name="connsiteX0" fmla="*/ 0 w 6023811"/>
                <a:gd name="connsiteY0" fmla="*/ 0 h 3346404"/>
                <a:gd name="connsiteX1" fmla="*/ 6023811 w 6023811"/>
                <a:gd name="connsiteY1" fmla="*/ 0 h 3346404"/>
                <a:gd name="connsiteX2" fmla="*/ 6023811 w 6023811"/>
                <a:gd name="connsiteY2" fmla="*/ 3346404 h 3346404"/>
                <a:gd name="connsiteX3" fmla="*/ 1549824 w 6023811"/>
                <a:gd name="connsiteY3" fmla="*/ 3346404 h 3346404"/>
              </a:gdLst>
              <a:ahLst/>
              <a:cxnLst>
                <a:cxn ang="0">
                  <a:pos x="connsiteX0" y="connsiteY0"/>
                </a:cxn>
                <a:cxn ang="0">
                  <a:pos x="connsiteX1" y="connsiteY1"/>
                </a:cxn>
                <a:cxn ang="0">
                  <a:pos x="connsiteX2" y="connsiteY2"/>
                </a:cxn>
                <a:cxn ang="0">
                  <a:pos x="connsiteX3" y="connsiteY3"/>
                </a:cxn>
              </a:cxnLst>
              <a:rect l="l" t="t" r="r" b="b"/>
              <a:pathLst>
                <a:path w="6023811" h="3346404">
                  <a:moveTo>
                    <a:pt x="0" y="0"/>
                  </a:moveTo>
                  <a:lnTo>
                    <a:pt x="6023811" y="0"/>
                  </a:lnTo>
                  <a:lnTo>
                    <a:pt x="6023811" y="3346404"/>
                  </a:lnTo>
                  <a:lnTo>
                    <a:pt x="1549824" y="3346404"/>
                  </a:lnTo>
                  <a:close/>
                </a:path>
              </a:pathLst>
            </a:custGeom>
          </p:spPr>
        </p:pic>
      </p:grpSp>
      <p:sp>
        <p:nvSpPr>
          <p:cNvPr id="10" name="TextBox 9">
            <a:extLst>
              <a:ext uri="{FF2B5EF4-FFF2-40B4-BE49-F238E27FC236}">
                <a16:creationId xmlns:a16="http://schemas.microsoft.com/office/drawing/2014/main" id="{166B8BCA-5C08-4BC8-B7EB-C91A1B70191B}"/>
              </a:ext>
            </a:extLst>
          </p:cNvPr>
          <p:cNvSpPr txBox="1"/>
          <p:nvPr/>
        </p:nvSpPr>
        <p:spPr>
          <a:xfrm>
            <a:off x="166977" y="2475023"/>
            <a:ext cx="6877879" cy="2431435"/>
          </a:xfrm>
          <a:prstGeom prst="rect">
            <a:avLst/>
          </a:prstGeom>
          <a:noFill/>
        </p:spPr>
        <p:txBody>
          <a:bodyPr wrap="square" rtlCol="0">
            <a:spAutoFit/>
          </a:bodyPr>
          <a:lstStyle/>
          <a:p>
            <a:r>
              <a:rPr lang="en-US" sz="4000" b="1" dirty="0">
                <a:solidFill>
                  <a:schemeClr val="accent4">
                    <a:lumMod val="60000"/>
                    <a:lumOff val="40000"/>
                  </a:schemeClr>
                </a:solidFill>
              </a:rPr>
              <a:t>Analysis on the Billboard Chart </a:t>
            </a:r>
          </a:p>
          <a:p>
            <a:r>
              <a:rPr lang="en-US" sz="4000" b="1" dirty="0">
                <a:solidFill>
                  <a:schemeClr val="accent4">
                    <a:lumMod val="60000"/>
                    <a:lumOff val="40000"/>
                  </a:schemeClr>
                </a:solidFill>
              </a:rPr>
              <a:t>The Hot 100:</a:t>
            </a:r>
          </a:p>
          <a:p>
            <a:endParaRPr lang="en-US" sz="4000" b="1" dirty="0">
              <a:solidFill>
                <a:schemeClr val="accent4">
                  <a:lumMod val="60000"/>
                  <a:lumOff val="40000"/>
                </a:schemeClr>
              </a:solidFill>
            </a:endParaRPr>
          </a:p>
          <a:p>
            <a:r>
              <a:rPr lang="en-US" sz="3200" b="1" dirty="0">
                <a:solidFill>
                  <a:schemeClr val="accent4">
                    <a:lumMod val="60000"/>
                    <a:lumOff val="40000"/>
                  </a:schemeClr>
                </a:solidFill>
              </a:rPr>
              <a:t>Paul Cho</a:t>
            </a:r>
          </a:p>
        </p:txBody>
      </p:sp>
    </p:spTree>
    <p:extLst>
      <p:ext uri="{BB962C8B-B14F-4D97-AF65-F5344CB8AC3E}">
        <p14:creationId xmlns:p14="http://schemas.microsoft.com/office/powerpoint/2010/main" val="3612751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F2B8B5-2397-4F23-A8FE-33DC2796A09E}"/>
              </a:ext>
            </a:extLst>
          </p:cNvPr>
          <p:cNvPicPr>
            <a:picLocks noChangeAspect="1"/>
          </p:cNvPicPr>
          <p:nvPr/>
        </p:nvPicPr>
        <p:blipFill>
          <a:blip r:embed="rId3"/>
          <a:stretch>
            <a:fillRect/>
          </a:stretch>
        </p:blipFill>
        <p:spPr>
          <a:xfrm>
            <a:off x="-7870" y="0"/>
            <a:ext cx="12192000" cy="6858000"/>
          </a:xfrm>
          <a:prstGeom prst="rect">
            <a:avLst/>
          </a:prstGeom>
        </p:spPr>
      </p:pic>
      <p:sp>
        <p:nvSpPr>
          <p:cNvPr id="11" name="Rectangle 10">
            <a:extLst>
              <a:ext uri="{FF2B5EF4-FFF2-40B4-BE49-F238E27FC236}">
                <a16:creationId xmlns:a16="http://schemas.microsoft.com/office/drawing/2014/main" id="{92C13A02-5A59-4C0F-82F3-48300C744684}"/>
              </a:ext>
            </a:extLst>
          </p:cNvPr>
          <p:cNvSpPr/>
          <p:nvPr/>
        </p:nvSpPr>
        <p:spPr>
          <a:xfrm>
            <a:off x="230588" y="523371"/>
            <a:ext cx="6314742" cy="923330"/>
          </a:xfrm>
          <a:prstGeom prst="rect">
            <a:avLst/>
          </a:prstGeom>
        </p:spPr>
        <p:txBody>
          <a:bodyPr wrap="none">
            <a:spAutoFit/>
          </a:bodyPr>
          <a:lstStyle/>
          <a:p>
            <a:r>
              <a:rPr lang="en-US" sz="5400" b="1" u="sng" dirty="0">
                <a:solidFill>
                  <a:schemeClr val="bg1"/>
                </a:solidFill>
                <a:latin typeface="Open Sans"/>
              </a:rPr>
              <a:t>Billboard</a:t>
            </a:r>
            <a:r>
              <a:rPr lang="en-US" sz="5400" b="1" u="sng" dirty="0">
                <a:solidFill>
                  <a:srgbClr val="FFFFFF"/>
                </a:solidFill>
                <a:latin typeface="Open Sans"/>
              </a:rPr>
              <a:t> Hot 100: </a:t>
            </a:r>
            <a:endParaRPr lang="en-US" sz="5400" dirty="0"/>
          </a:p>
        </p:txBody>
      </p:sp>
      <p:sp>
        <p:nvSpPr>
          <p:cNvPr id="12" name="Rectangle 11">
            <a:extLst>
              <a:ext uri="{FF2B5EF4-FFF2-40B4-BE49-F238E27FC236}">
                <a16:creationId xmlns:a16="http://schemas.microsoft.com/office/drawing/2014/main" id="{8E11C268-49D9-4CCB-97F3-28BB0DC1D684}"/>
              </a:ext>
            </a:extLst>
          </p:cNvPr>
          <p:cNvSpPr/>
          <p:nvPr/>
        </p:nvSpPr>
        <p:spPr>
          <a:xfrm>
            <a:off x="317434" y="1960396"/>
            <a:ext cx="5219766" cy="3108543"/>
          </a:xfrm>
          <a:prstGeom prst="rect">
            <a:avLst/>
          </a:prstGeom>
        </p:spPr>
        <p:txBody>
          <a:bodyPr wrap="square">
            <a:spAutoFit/>
          </a:bodyPr>
          <a:lstStyle/>
          <a:p>
            <a:r>
              <a:rPr lang="en-US" sz="2800" dirty="0">
                <a:solidFill>
                  <a:srgbClr val="FFFFFF"/>
                </a:solidFill>
              </a:rPr>
              <a:t>The music industry standard record chart in the United States for songs.</a:t>
            </a:r>
          </a:p>
          <a:p>
            <a:r>
              <a:rPr lang="en-US" sz="2800" dirty="0">
                <a:solidFill>
                  <a:srgbClr val="FFFFFF"/>
                </a:solidFill>
              </a:rPr>
              <a:t> </a:t>
            </a:r>
          </a:p>
          <a:p>
            <a:r>
              <a:rPr lang="en-US" sz="2800" dirty="0">
                <a:solidFill>
                  <a:srgbClr val="FFFFFF"/>
                </a:solidFill>
              </a:rPr>
              <a:t>Chart rankings are based on </a:t>
            </a:r>
            <a:r>
              <a:rPr lang="en-US" sz="2800" u="sng" dirty="0">
                <a:solidFill>
                  <a:srgbClr val="FFFFFF"/>
                </a:solidFill>
              </a:rPr>
              <a:t>sales</a:t>
            </a:r>
            <a:r>
              <a:rPr lang="en-US" sz="2800" dirty="0">
                <a:solidFill>
                  <a:srgbClr val="FFFFFF"/>
                </a:solidFill>
              </a:rPr>
              <a:t> (physical &amp; digital), </a:t>
            </a:r>
            <a:r>
              <a:rPr lang="en-US" sz="2800" u="sng" dirty="0">
                <a:solidFill>
                  <a:srgbClr val="FFFFFF"/>
                </a:solidFill>
              </a:rPr>
              <a:t>radio play</a:t>
            </a:r>
            <a:r>
              <a:rPr lang="en-US" sz="2800" dirty="0">
                <a:solidFill>
                  <a:srgbClr val="FFFFFF"/>
                </a:solidFill>
              </a:rPr>
              <a:t>, and </a:t>
            </a:r>
            <a:r>
              <a:rPr lang="en-US" sz="2800" u="sng" dirty="0">
                <a:solidFill>
                  <a:srgbClr val="FFFFFF"/>
                </a:solidFill>
              </a:rPr>
              <a:t>online streaming</a:t>
            </a:r>
            <a:r>
              <a:rPr lang="en-US" sz="2800" dirty="0">
                <a:solidFill>
                  <a:srgbClr val="FFFFFF"/>
                </a:solidFill>
              </a:rPr>
              <a:t> in US</a:t>
            </a:r>
            <a:endParaRPr lang="en-US" sz="2800" b="0" i="0" dirty="0">
              <a:solidFill>
                <a:srgbClr val="FFFFFF"/>
              </a:solidFill>
              <a:effectLst/>
            </a:endParaRPr>
          </a:p>
        </p:txBody>
      </p:sp>
      <p:sp>
        <p:nvSpPr>
          <p:cNvPr id="16" name="TextBox 15">
            <a:extLst>
              <a:ext uri="{FF2B5EF4-FFF2-40B4-BE49-F238E27FC236}">
                <a16:creationId xmlns:a16="http://schemas.microsoft.com/office/drawing/2014/main" id="{825350E8-B967-4A6A-9E85-4B8309A277A9}"/>
              </a:ext>
            </a:extLst>
          </p:cNvPr>
          <p:cNvSpPr txBox="1"/>
          <p:nvPr/>
        </p:nvSpPr>
        <p:spPr>
          <a:xfrm>
            <a:off x="5559824" y="1960396"/>
            <a:ext cx="631474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 300,000 tracks cumulated since August 16th of 1958</a:t>
            </a:r>
          </a:p>
          <a:p>
            <a:pPr marL="342900" indent="-342900">
              <a:buFont typeface="Arial" panose="020B0604020202020204" pitchFamily="34" charset="0"/>
              <a:buChar char="•"/>
            </a:pPr>
            <a:r>
              <a:rPr lang="en-US" sz="2000" dirty="0">
                <a:solidFill>
                  <a:schemeClr val="bg1"/>
                </a:solidFill>
              </a:rPr>
              <a:t>~ 28,000 unique tracks removing the duplicates</a:t>
            </a:r>
          </a:p>
          <a:p>
            <a:pPr marL="342900" indent="-342900">
              <a:buFont typeface="Arial" panose="020B0604020202020204" pitchFamily="34" charset="0"/>
              <a:buChar char="•"/>
            </a:pPr>
            <a:endParaRPr lang="en-US" sz="2000" dirty="0">
              <a:solidFill>
                <a:schemeClr val="bg1"/>
              </a:solidFill>
            </a:endParaRPr>
          </a:p>
        </p:txBody>
      </p:sp>
      <p:pic>
        <p:nvPicPr>
          <p:cNvPr id="22" name="Picture 21">
            <a:extLst>
              <a:ext uri="{FF2B5EF4-FFF2-40B4-BE49-F238E27FC236}">
                <a16:creationId xmlns:a16="http://schemas.microsoft.com/office/drawing/2014/main" id="{5BF11CE9-9B63-4E1F-A643-4A939D75C7D7}"/>
              </a:ext>
            </a:extLst>
          </p:cNvPr>
          <p:cNvPicPr>
            <a:picLocks noChangeAspect="1"/>
          </p:cNvPicPr>
          <p:nvPr/>
        </p:nvPicPr>
        <p:blipFill>
          <a:blip r:embed="rId4"/>
          <a:stretch>
            <a:fillRect/>
          </a:stretch>
        </p:blipFill>
        <p:spPr>
          <a:xfrm>
            <a:off x="5650375" y="3117358"/>
            <a:ext cx="2894239" cy="3014120"/>
          </a:xfrm>
          <a:prstGeom prst="rect">
            <a:avLst/>
          </a:prstGeom>
        </p:spPr>
      </p:pic>
      <p:pic>
        <p:nvPicPr>
          <p:cNvPr id="4" name="Picture 3">
            <a:extLst>
              <a:ext uri="{FF2B5EF4-FFF2-40B4-BE49-F238E27FC236}">
                <a16:creationId xmlns:a16="http://schemas.microsoft.com/office/drawing/2014/main" id="{89D136C1-D78D-4462-B729-5D4B72A7E3C4}"/>
              </a:ext>
            </a:extLst>
          </p:cNvPr>
          <p:cNvPicPr>
            <a:picLocks noChangeAspect="1"/>
          </p:cNvPicPr>
          <p:nvPr/>
        </p:nvPicPr>
        <p:blipFill>
          <a:blip r:embed="rId5"/>
          <a:stretch>
            <a:fillRect/>
          </a:stretch>
        </p:blipFill>
        <p:spPr>
          <a:xfrm>
            <a:off x="8657790" y="3117359"/>
            <a:ext cx="3275682" cy="3014119"/>
          </a:xfrm>
          <a:prstGeom prst="rect">
            <a:avLst/>
          </a:prstGeom>
        </p:spPr>
      </p:pic>
    </p:spTree>
    <p:extLst>
      <p:ext uri="{BB962C8B-B14F-4D97-AF65-F5344CB8AC3E}">
        <p14:creationId xmlns:p14="http://schemas.microsoft.com/office/powerpoint/2010/main" val="2346722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D19187-0755-4C1D-9C82-16B82466D8D2}"/>
              </a:ext>
            </a:extLst>
          </p:cNvPr>
          <p:cNvPicPr>
            <a:picLocks noChangeAspect="1"/>
          </p:cNvPicPr>
          <p:nvPr/>
        </p:nvPicPr>
        <p:blipFill rotWithShape="1">
          <a:blip r:embed="rId2"/>
          <a:srcRect t="15730"/>
          <a:stretch/>
        </p:blipFill>
        <p:spPr>
          <a:xfrm>
            <a:off x="20" y="10"/>
            <a:ext cx="12191980" cy="6857990"/>
          </a:xfrm>
          <a:prstGeom prst="rect">
            <a:avLst/>
          </a:prstGeom>
          <a:blipFill dpi="0" rotWithShape="1">
            <a:blip r:embed="rId3"/>
            <a:srcRect/>
            <a:tile tx="0" ty="0" sx="100000" sy="100000" flip="none" algn="tl"/>
          </a:blipFill>
        </p:spPr>
      </p:pic>
      <p:pic>
        <p:nvPicPr>
          <p:cNvPr id="8" name="Picture 7">
            <a:extLst>
              <a:ext uri="{FF2B5EF4-FFF2-40B4-BE49-F238E27FC236}">
                <a16:creationId xmlns:a16="http://schemas.microsoft.com/office/drawing/2014/main" id="{C9A064AF-72D1-444A-8006-CF0C8F8DD624}"/>
              </a:ext>
            </a:extLst>
          </p:cNvPr>
          <p:cNvPicPr>
            <a:picLocks noChangeAspect="1"/>
          </p:cNvPicPr>
          <p:nvPr/>
        </p:nvPicPr>
        <p:blipFill>
          <a:blip r:embed="rId4"/>
          <a:stretch>
            <a:fillRect/>
          </a:stretch>
        </p:blipFill>
        <p:spPr>
          <a:xfrm>
            <a:off x="742951" y="826858"/>
            <a:ext cx="10420349" cy="5484395"/>
          </a:xfrm>
          <a:prstGeom prst="rect">
            <a:avLst/>
          </a:prstGeom>
          <a:blipFill dpi="0" rotWithShape="1">
            <a:blip r:embed="rId3"/>
            <a:srcRect/>
            <a:tile tx="0" ty="0" sx="100000" sy="100000" flip="none" algn="tl"/>
          </a:blipFill>
        </p:spPr>
      </p:pic>
      <p:sp>
        <p:nvSpPr>
          <p:cNvPr id="9" name="Rectangle 8">
            <a:extLst>
              <a:ext uri="{FF2B5EF4-FFF2-40B4-BE49-F238E27FC236}">
                <a16:creationId xmlns:a16="http://schemas.microsoft.com/office/drawing/2014/main" id="{A14ED65B-9E78-4184-AF98-F9545E7EAFB8}"/>
              </a:ext>
            </a:extLst>
          </p:cNvPr>
          <p:cNvSpPr/>
          <p:nvPr/>
        </p:nvSpPr>
        <p:spPr>
          <a:xfrm>
            <a:off x="638176" y="198966"/>
            <a:ext cx="11120536" cy="584775"/>
          </a:xfrm>
          <a:prstGeom prst="rect">
            <a:avLst/>
          </a:prstGeom>
        </p:spPr>
        <p:txBody>
          <a:bodyPr wrap="square">
            <a:spAutoFit/>
          </a:bodyPr>
          <a:lstStyle/>
          <a:p>
            <a:r>
              <a:rPr lang="en-US" sz="3200" b="1" i="1" dirty="0">
                <a:solidFill>
                  <a:srgbClr val="50E3C2"/>
                </a:solidFill>
              </a:rPr>
              <a:t>What a</a:t>
            </a:r>
            <a:r>
              <a:rPr lang="en-US" sz="3200" b="1" i="1" dirty="0">
                <a:solidFill>
                  <a:srgbClr val="7CB1EC"/>
                </a:solidFill>
              </a:rPr>
              <a:t>re</a:t>
            </a:r>
            <a:r>
              <a:rPr lang="en-US" sz="3200" b="1" i="1" dirty="0">
                <a:solidFill>
                  <a:srgbClr val="50E3C2"/>
                </a:solidFill>
              </a:rPr>
              <a:t> </a:t>
            </a:r>
            <a:r>
              <a:rPr lang="en-US" sz="3200" b="1" i="1" dirty="0">
                <a:solidFill>
                  <a:srgbClr val="7CB1EC"/>
                </a:solidFill>
              </a:rPr>
              <a:t>some notic</a:t>
            </a:r>
            <a:r>
              <a:rPr lang="en-US" sz="3200" b="1" i="1" dirty="0">
                <a:solidFill>
                  <a:srgbClr val="9595F3"/>
                </a:solidFill>
              </a:rPr>
              <a:t>eable</a:t>
            </a:r>
            <a:r>
              <a:rPr lang="en-US" sz="3200" b="1" i="1" dirty="0">
                <a:solidFill>
                  <a:srgbClr val="50E3C2"/>
                </a:solidFill>
              </a:rPr>
              <a:t> </a:t>
            </a:r>
            <a:r>
              <a:rPr lang="en-US" sz="3200" b="1" i="1" dirty="0">
                <a:solidFill>
                  <a:srgbClr val="9595F3"/>
                </a:solidFill>
              </a:rPr>
              <a:t>S</a:t>
            </a:r>
            <a:r>
              <a:rPr lang="en-US" sz="3200" b="1" i="1" dirty="0">
                <a:solidFill>
                  <a:srgbClr val="7F7FF1"/>
                </a:solidFill>
              </a:rPr>
              <a:t>ummer Songs for </a:t>
            </a:r>
            <a:r>
              <a:rPr lang="en-US" sz="3200" b="1" i="1" dirty="0">
                <a:solidFill>
                  <a:srgbClr val="6A65CF"/>
                </a:solidFill>
              </a:rPr>
              <a:t>past 19 ye</a:t>
            </a:r>
            <a:r>
              <a:rPr lang="en-US" sz="3200" b="1" i="1" dirty="0">
                <a:solidFill>
                  <a:srgbClr val="CF75E7"/>
                </a:solidFill>
              </a:rPr>
              <a:t>ars?</a:t>
            </a:r>
          </a:p>
        </p:txBody>
      </p:sp>
      <p:sp>
        <p:nvSpPr>
          <p:cNvPr id="11" name="Rectangle 10">
            <a:extLst>
              <a:ext uri="{FF2B5EF4-FFF2-40B4-BE49-F238E27FC236}">
                <a16:creationId xmlns:a16="http://schemas.microsoft.com/office/drawing/2014/main" id="{FA07A9EE-C6C2-47AB-8EBC-9D6F5CB279F9}"/>
              </a:ext>
            </a:extLst>
          </p:cNvPr>
          <p:cNvSpPr/>
          <p:nvPr/>
        </p:nvSpPr>
        <p:spPr>
          <a:xfrm>
            <a:off x="742951" y="6092760"/>
            <a:ext cx="5915025" cy="246221"/>
          </a:xfrm>
          <a:prstGeom prst="rect">
            <a:avLst/>
          </a:prstGeom>
        </p:spPr>
        <p:txBody>
          <a:bodyPr wrap="square">
            <a:spAutoFit/>
          </a:bodyPr>
          <a:lstStyle/>
          <a:p>
            <a:r>
              <a:rPr lang="en-US" sz="1000" i="1" dirty="0">
                <a:solidFill>
                  <a:srgbClr val="000000"/>
                </a:solidFill>
                <a:latin typeface="Open Sans"/>
              </a:rPr>
              <a:t>Weeks on chart &gt;= 12. Rank &lt;= 5, Date &gt;= 2000-01-01, Months in [6.7.8] </a:t>
            </a:r>
            <a:endParaRPr lang="en-US" sz="1000" i="1" dirty="0"/>
          </a:p>
        </p:txBody>
      </p:sp>
    </p:spTree>
    <p:extLst>
      <p:ext uri="{BB962C8B-B14F-4D97-AF65-F5344CB8AC3E}">
        <p14:creationId xmlns:p14="http://schemas.microsoft.com/office/powerpoint/2010/main" val="2025061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51A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479E6E6-EA19-4D45-916A-74D0D92FA491}"/>
              </a:ext>
            </a:extLst>
          </p:cNvPr>
          <p:cNvPicPr>
            <a:picLocks noChangeAspect="1"/>
          </p:cNvPicPr>
          <p:nvPr/>
        </p:nvPicPr>
        <p:blipFill>
          <a:blip r:embed="rId3"/>
          <a:stretch>
            <a:fillRect/>
          </a:stretch>
        </p:blipFill>
        <p:spPr>
          <a:xfrm>
            <a:off x="1345693" y="691394"/>
            <a:ext cx="3565481" cy="5571066"/>
          </a:xfrm>
          <a:prstGeom prst="rect">
            <a:avLst/>
          </a:prstGeom>
        </p:spPr>
      </p:pic>
      <p:sp>
        <p:nvSpPr>
          <p:cNvPr id="18" name="Rectangle 17">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51A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5E6F59-BB90-4FFD-9A37-AE3D81AB4DCA}"/>
              </a:ext>
            </a:extLst>
          </p:cNvPr>
          <p:cNvPicPr>
            <a:picLocks noChangeAspect="1"/>
          </p:cNvPicPr>
          <p:nvPr/>
        </p:nvPicPr>
        <p:blipFill>
          <a:blip r:embed="rId4"/>
          <a:stretch>
            <a:fillRect/>
          </a:stretch>
        </p:blipFill>
        <p:spPr>
          <a:xfrm>
            <a:off x="6418624" y="2627160"/>
            <a:ext cx="5129784" cy="3635300"/>
          </a:xfrm>
          <a:prstGeom prst="rect">
            <a:avLst/>
          </a:prstGeom>
          <a:blipFill dpi="0" rotWithShape="1">
            <a:blip r:embed="rId5">
              <a:alphaModFix amt="28000"/>
            </a:blip>
            <a:srcRect/>
            <a:tile tx="0" ty="0" sx="100000" sy="100000" flip="none" algn="tl"/>
          </a:blipFill>
        </p:spPr>
      </p:pic>
      <p:sp>
        <p:nvSpPr>
          <p:cNvPr id="10" name="Rectangle 9">
            <a:extLst>
              <a:ext uri="{FF2B5EF4-FFF2-40B4-BE49-F238E27FC236}">
                <a16:creationId xmlns:a16="http://schemas.microsoft.com/office/drawing/2014/main" id="{074F4EEA-EFB7-4E48-A3A6-DEC2BB07A4BE}"/>
              </a:ext>
            </a:extLst>
          </p:cNvPr>
          <p:cNvSpPr/>
          <p:nvPr/>
        </p:nvSpPr>
        <p:spPr>
          <a:xfrm>
            <a:off x="6294004" y="671919"/>
            <a:ext cx="5383843" cy="1261884"/>
          </a:xfrm>
          <a:prstGeom prst="rect">
            <a:avLst/>
          </a:prstGeom>
        </p:spPr>
        <p:txBody>
          <a:bodyPr wrap="square">
            <a:spAutoFit/>
          </a:bodyPr>
          <a:lstStyle/>
          <a:p>
            <a:r>
              <a:rPr lang="en-US" sz="2800" b="1" dirty="0">
                <a:solidFill>
                  <a:srgbClr val="000000"/>
                </a:solidFill>
                <a:latin typeface="Open Sans"/>
              </a:rPr>
              <a:t>Lets do a simple validation:</a:t>
            </a:r>
          </a:p>
          <a:p>
            <a:endParaRPr lang="en-US" sz="600" b="1" dirty="0">
              <a:solidFill>
                <a:srgbClr val="000000"/>
              </a:solidFill>
              <a:latin typeface="Open Sans"/>
            </a:endParaRPr>
          </a:p>
          <a:p>
            <a:r>
              <a:rPr lang="en-US" sz="2000" i="1" dirty="0">
                <a:solidFill>
                  <a:srgbClr val="000000"/>
                </a:solidFill>
                <a:latin typeface="Open Sans"/>
              </a:rPr>
              <a:t>Does Billboard look into data before choosing the Billboard's Top Artist Winner?</a:t>
            </a:r>
            <a:endParaRPr lang="en-US" sz="2000" i="1" dirty="0">
              <a:solidFill>
                <a:srgbClr val="000000"/>
              </a:solidFill>
              <a:effectLst/>
              <a:latin typeface="Open Sans"/>
            </a:endParaRPr>
          </a:p>
        </p:txBody>
      </p:sp>
      <p:sp>
        <p:nvSpPr>
          <p:cNvPr id="13" name="Rectangle 12">
            <a:extLst>
              <a:ext uri="{FF2B5EF4-FFF2-40B4-BE49-F238E27FC236}">
                <a16:creationId xmlns:a16="http://schemas.microsoft.com/office/drawing/2014/main" id="{CC4EA631-1A04-446F-B617-946126F52A82}"/>
              </a:ext>
            </a:extLst>
          </p:cNvPr>
          <p:cNvSpPr/>
          <p:nvPr/>
        </p:nvSpPr>
        <p:spPr>
          <a:xfrm>
            <a:off x="10262239" y="2310457"/>
            <a:ext cx="1342034" cy="369332"/>
          </a:xfrm>
          <a:prstGeom prst="rect">
            <a:avLst/>
          </a:prstGeom>
        </p:spPr>
        <p:txBody>
          <a:bodyPr wrap="square">
            <a:spAutoFit/>
          </a:bodyPr>
          <a:lstStyle/>
          <a:p>
            <a:r>
              <a:rPr lang="en-US" i="1" dirty="0">
                <a:solidFill>
                  <a:srgbClr val="000000"/>
                </a:solidFill>
                <a:latin typeface="Open Sans"/>
              </a:rPr>
              <a:t>:Ed Sheeran</a:t>
            </a:r>
            <a:endParaRPr lang="en-US" dirty="0"/>
          </a:p>
        </p:txBody>
      </p:sp>
    </p:spTree>
    <p:extLst>
      <p:ext uri="{BB962C8B-B14F-4D97-AF65-F5344CB8AC3E}">
        <p14:creationId xmlns:p14="http://schemas.microsoft.com/office/powerpoint/2010/main" val="3975558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B7AC693-602F-4992-8A00-98720429E770}"/>
              </a:ext>
            </a:extLst>
          </p:cNvPr>
          <p:cNvGrpSpPr/>
          <p:nvPr/>
        </p:nvGrpSpPr>
        <p:grpSpPr>
          <a:xfrm>
            <a:off x="78640" y="91916"/>
            <a:ext cx="4318431" cy="6674168"/>
            <a:chOff x="78640" y="91916"/>
            <a:chExt cx="5217260" cy="6674168"/>
          </a:xfrm>
        </p:grpSpPr>
        <p:pic>
          <p:nvPicPr>
            <p:cNvPr id="4" name="Picture 3">
              <a:extLst>
                <a:ext uri="{FF2B5EF4-FFF2-40B4-BE49-F238E27FC236}">
                  <a16:creationId xmlns:a16="http://schemas.microsoft.com/office/drawing/2014/main" id="{903DAD9A-5604-4D73-92ED-CE5349C52345}"/>
                </a:ext>
              </a:extLst>
            </p:cNvPr>
            <p:cNvPicPr>
              <a:picLocks noChangeAspect="1"/>
            </p:cNvPicPr>
            <p:nvPr/>
          </p:nvPicPr>
          <p:blipFill>
            <a:blip r:embed="rId2"/>
            <a:stretch>
              <a:fillRect/>
            </a:stretch>
          </p:blipFill>
          <p:spPr>
            <a:xfrm>
              <a:off x="126265" y="204787"/>
              <a:ext cx="5087919" cy="6448425"/>
            </a:xfrm>
            <a:prstGeom prst="rect">
              <a:avLst/>
            </a:prstGeom>
          </p:spPr>
        </p:pic>
        <p:sp>
          <p:nvSpPr>
            <p:cNvPr id="5" name="Rectangle 4">
              <a:extLst>
                <a:ext uri="{FF2B5EF4-FFF2-40B4-BE49-F238E27FC236}">
                  <a16:creationId xmlns:a16="http://schemas.microsoft.com/office/drawing/2014/main" id="{2941DCEF-8135-46C5-9987-54311CAE78F7}"/>
                </a:ext>
              </a:extLst>
            </p:cNvPr>
            <p:cNvSpPr/>
            <p:nvPr/>
          </p:nvSpPr>
          <p:spPr>
            <a:xfrm>
              <a:off x="909637" y="4168140"/>
              <a:ext cx="4295311" cy="251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128A2D-4BD7-47BD-98B9-B3F2E162ECE7}"/>
                </a:ext>
              </a:extLst>
            </p:cNvPr>
            <p:cNvSpPr/>
            <p:nvPr/>
          </p:nvSpPr>
          <p:spPr>
            <a:xfrm>
              <a:off x="904121" y="4419600"/>
              <a:ext cx="4293515" cy="251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A406D7-8512-4C6F-A778-BD373B07BCA1}"/>
                </a:ext>
              </a:extLst>
            </p:cNvPr>
            <p:cNvSpPr/>
            <p:nvPr/>
          </p:nvSpPr>
          <p:spPr>
            <a:xfrm>
              <a:off x="909637" y="1501140"/>
              <a:ext cx="4304547" cy="251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7A2CBEB-52B9-48CC-860C-4333DDADE9AF}"/>
                </a:ext>
              </a:extLst>
            </p:cNvPr>
            <p:cNvSpPr/>
            <p:nvPr/>
          </p:nvSpPr>
          <p:spPr>
            <a:xfrm>
              <a:off x="909637" y="4671060"/>
              <a:ext cx="4293515" cy="2514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A11D1B-D13C-46C6-8484-5155A66C8B64}"/>
                </a:ext>
              </a:extLst>
            </p:cNvPr>
            <p:cNvSpPr/>
            <p:nvPr/>
          </p:nvSpPr>
          <p:spPr>
            <a:xfrm>
              <a:off x="909637" y="5403532"/>
              <a:ext cx="4293515" cy="197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701CBA8-0196-4BCF-A3FC-7CD7931BE941}"/>
                </a:ext>
              </a:extLst>
            </p:cNvPr>
            <p:cNvSpPr/>
            <p:nvPr/>
          </p:nvSpPr>
          <p:spPr>
            <a:xfrm>
              <a:off x="78640" y="91916"/>
              <a:ext cx="5217260" cy="667416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a:extLst>
              <a:ext uri="{FF2B5EF4-FFF2-40B4-BE49-F238E27FC236}">
                <a16:creationId xmlns:a16="http://schemas.microsoft.com/office/drawing/2014/main" id="{FCDF6BCC-88A2-4C73-80B7-0A0583A82200}"/>
              </a:ext>
            </a:extLst>
          </p:cNvPr>
          <p:cNvPicPr>
            <a:picLocks noChangeAspect="1"/>
          </p:cNvPicPr>
          <p:nvPr/>
        </p:nvPicPr>
        <p:blipFill>
          <a:blip r:embed="rId3"/>
          <a:stretch>
            <a:fillRect/>
          </a:stretch>
        </p:blipFill>
        <p:spPr>
          <a:xfrm>
            <a:off x="4463188" y="47371"/>
            <a:ext cx="7759362" cy="3760704"/>
          </a:xfrm>
          <a:prstGeom prst="rect">
            <a:avLst/>
          </a:prstGeom>
        </p:spPr>
      </p:pic>
      <p:pic>
        <p:nvPicPr>
          <p:cNvPr id="29" name="Picture 28">
            <a:extLst>
              <a:ext uri="{FF2B5EF4-FFF2-40B4-BE49-F238E27FC236}">
                <a16:creationId xmlns:a16="http://schemas.microsoft.com/office/drawing/2014/main" id="{710AD610-993F-4C3B-BC36-FD22E4D07A5D}"/>
              </a:ext>
            </a:extLst>
          </p:cNvPr>
          <p:cNvPicPr>
            <a:picLocks noChangeAspect="1"/>
          </p:cNvPicPr>
          <p:nvPr/>
        </p:nvPicPr>
        <p:blipFill>
          <a:blip r:embed="rId4"/>
          <a:stretch>
            <a:fillRect/>
          </a:stretch>
        </p:blipFill>
        <p:spPr>
          <a:xfrm>
            <a:off x="4463188" y="3428999"/>
            <a:ext cx="7759362" cy="3381629"/>
          </a:xfrm>
          <a:prstGeom prst="rect">
            <a:avLst/>
          </a:prstGeom>
        </p:spPr>
      </p:pic>
      <p:sp>
        <p:nvSpPr>
          <p:cNvPr id="32" name="TextBox 31">
            <a:extLst>
              <a:ext uri="{FF2B5EF4-FFF2-40B4-BE49-F238E27FC236}">
                <a16:creationId xmlns:a16="http://schemas.microsoft.com/office/drawing/2014/main" id="{C5B43FB3-36FC-4522-B009-4D6EF76278D1}"/>
              </a:ext>
            </a:extLst>
          </p:cNvPr>
          <p:cNvSpPr txBox="1"/>
          <p:nvPr/>
        </p:nvSpPr>
        <p:spPr>
          <a:xfrm>
            <a:off x="124593" y="204787"/>
            <a:ext cx="795131" cy="307777"/>
          </a:xfrm>
          <a:prstGeom prst="rect">
            <a:avLst/>
          </a:prstGeom>
          <a:noFill/>
        </p:spPr>
        <p:txBody>
          <a:bodyPr wrap="square" rtlCol="0">
            <a:spAutoFit/>
          </a:bodyPr>
          <a:lstStyle/>
          <a:p>
            <a:r>
              <a:rPr lang="en-US" sz="700" dirty="0"/>
              <a:t>April 8, 2017 - March 31, 2018</a:t>
            </a:r>
          </a:p>
        </p:txBody>
      </p:sp>
      <p:sp>
        <p:nvSpPr>
          <p:cNvPr id="33" name="TextBox 32">
            <a:extLst>
              <a:ext uri="{FF2B5EF4-FFF2-40B4-BE49-F238E27FC236}">
                <a16:creationId xmlns:a16="http://schemas.microsoft.com/office/drawing/2014/main" id="{C6A96F9E-6A30-4897-87A7-FA300B560DF3}"/>
              </a:ext>
            </a:extLst>
          </p:cNvPr>
          <p:cNvSpPr txBox="1"/>
          <p:nvPr/>
        </p:nvSpPr>
        <p:spPr>
          <a:xfrm>
            <a:off x="4753578" y="44653"/>
            <a:ext cx="1535904" cy="200055"/>
          </a:xfrm>
          <a:prstGeom prst="rect">
            <a:avLst/>
          </a:prstGeom>
          <a:noFill/>
        </p:spPr>
        <p:txBody>
          <a:bodyPr wrap="square" rtlCol="0">
            <a:spAutoFit/>
          </a:bodyPr>
          <a:lstStyle/>
          <a:p>
            <a:r>
              <a:rPr lang="en-US" sz="700" dirty="0"/>
              <a:t>rank&lt;=50: appearances in 2017</a:t>
            </a:r>
          </a:p>
        </p:txBody>
      </p:sp>
      <p:sp>
        <p:nvSpPr>
          <p:cNvPr id="34" name="Rectangle 33">
            <a:extLst>
              <a:ext uri="{FF2B5EF4-FFF2-40B4-BE49-F238E27FC236}">
                <a16:creationId xmlns:a16="http://schemas.microsoft.com/office/drawing/2014/main" id="{E5422DC4-3E8F-47A8-8551-D7952322CAB4}"/>
              </a:ext>
            </a:extLst>
          </p:cNvPr>
          <p:cNvSpPr/>
          <p:nvPr/>
        </p:nvSpPr>
        <p:spPr>
          <a:xfrm>
            <a:off x="4753578" y="3435342"/>
            <a:ext cx="1487908" cy="215444"/>
          </a:xfrm>
          <a:prstGeom prst="rect">
            <a:avLst/>
          </a:prstGeom>
        </p:spPr>
        <p:txBody>
          <a:bodyPr wrap="none">
            <a:spAutoFit/>
          </a:bodyPr>
          <a:lstStyle/>
          <a:p>
            <a:r>
              <a:rPr lang="en-US" sz="800" dirty="0"/>
              <a:t>rank&lt;=50: appearances in 2018</a:t>
            </a:r>
          </a:p>
        </p:txBody>
      </p:sp>
    </p:spTree>
    <p:extLst>
      <p:ext uri="{BB962C8B-B14F-4D97-AF65-F5344CB8AC3E}">
        <p14:creationId xmlns:p14="http://schemas.microsoft.com/office/powerpoint/2010/main" val="26869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85E017-2C5E-421A-B9BE-FDB28852A469}"/>
              </a:ext>
            </a:extLst>
          </p:cNvPr>
          <p:cNvPicPr>
            <a:picLocks noChangeAspect="1"/>
          </p:cNvPicPr>
          <p:nvPr/>
        </p:nvPicPr>
        <p:blipFill rotWithShape="1">
          <a:blip r:embed="rId2"/>
          <a:srcRect t="12057" b="367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92C13A02-5A59-4C0F-82F3-48300C744684}"/>
              </a:ext>
            </a:extLst>
          </p:cNvPr>
          <p:cNvSpPr/>
          <p:nvPr/>
        </p:nvSpPr>
        <p:spPr>
          <a:xfrm>
            <a:off x="201196" y="1621115"/>
            <a:ext cx="4944559" cy="830997"/>
          </a:xfrm>
          <a:prstGeom prst="rect">
            <a:avLst/>
          </a:prstGeom>
        </p:spPr>
        <p:txBody>
          <a:bodyPr wrap="none">
            <a:spAutoFit/>
          </a:bodyPr>
          <a:lstStyle/>
          <a:p>
            <a:r>
              <a:rPr lang="en-US" sz="4800" b="1" u="sng" dirty="0">
                <a:solidFill>
                  <a:schemeClr val="accent6">
                    <a:lumMod val="60000"/>
                    <a:lumOff val="40000"/>
                  </a:schemeClr>
                </a:solidFill>
                <a:latin typeface="Open Sans"/>
              </a:rPr>
              <a:t>Spotify</a:t>
            </a:r>
            <a:r>
              <a:rPr lang="en-US" sz="4800" b="1" u="sng" dirty="0">
                <a:solidFill>
                  <a:srgbClr val="FFFFFF"/>
                </a:solidFill>
                <a:latin typeface="Open Sans"/>
              </a:rPr>
              <a:t> Web API</a:t>
            </a:r>
            <a:endParaRPr lang="en-US" sz="4800" dirty="0"/>
          </a:p>
        </p:txBody>
      </p:sp>
      <p:sp>
        <p:nvSpPr>
          <p:cNvPr id="12" name="Rectangle 11">
            <a:extLst>
              <a:ext uri="{FF2B5EF4-FFF2-40B4-BE49-F238E27FC236}">
                <a16:creationId xmlns:a16="http://schemas.microsoft.com/office/drawing/2014/main" id="{8E11C268-49D9-4CCB-97F3-28BB0DC1D684}"/>
              </a:ext>
            </a:extLst>
          </p:cNvPr>
          <p:cNvSpPr/>
          <p:nvPr/>
        </p:nvSpPr>
        <p:spPr>
          <a:xfrm>
            <a:off x="201197" y="2836233"/>
            <a:ext cx="4944559" cy="1569660"/>
          </a:xfrm>
          <a:prstGeom prst="rect">
            <a:avLst/>
          </a:prstGeom>
        </p:spPr>
        <p:txBody>
          <a:bodyPr wrap="square">
            <a:spAutoFit/>
          </a:bodyPr>
          <a:lstStyle/>
          <a:p>
            <a:r>
              <a:rPr lang="en-US" sz="2400" dirty="0">
                <a:solidFill>
                  <a:srgbClr val="FFFFFF"/>
                </a:solidFill>
              </a:rPr>
              <a:t>Based on simple REST principles, the Spotify Web API endpoints return JSON metadata</a:t>
            </a:r>
            <a:r>
              <a:rPr lang="en-US" sz="2400" dirty="0">
                <a:solidFill>
                  <a:schemeClr val="bg1"/>
                </a:solidFill>
              </a:rPr>
              <a:t>. API provides</a:t>
            </a:r>
            <a:r>
              <a:rPr lang="en-US" sz="2400" dirty="0">
                <a:solidFill>
                  <a:schemeClr val="accent6">
                    <a:lumMod val="60000"/>
                    <a:lumOff val="40000"/>
                  </a:schemeClr>
                </a:solidFill>
              </a:rPr>
              <a:t> audio features</a:t>
            </a:r>
            <a:r>
              <a:rPr lang="en-US" sz="2400" dirty="0">
                <a:solidFill>
                  <a:srgbClr val="FFFFFF"/>
                </a:solidFill>
              </a:rPr>
              <a:t> for every songs in the library</a:t>
            </a:r>
          </a:p>
        </p:txBody>
      </p:sp>
      <p:sp>
        <p:nvSpPr>
          <p:cNvPr id="16" name="TextBox 15">
            <a:extLst>
              <a:ext uri="{FF2B5EF4-FFF2-40B4-BE49-F238E27FC236}">
                <a16:creationId xmlns:a16="http://schemas.microsoft.com/office/drawing/2014/main" id="{825350E8-B967-4A6A-9E85-4B8309A277A9}"/>
              </a:ext>
            </a:extLst>
          </p:cNvPr>
          <p:cNvSpPr txBox="1"/>
          <p:nvPr/>
        </p:nvSpPr>
        <p:spPr>
          <a:xfrm>
            <a:off x="5735140" y="358104"/>
            <a:ext cx="5867474" cy="6894195"/>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FFFF"/>
                </a:solidFill>
              </a:rPr>
              <a:t>Key</a:t>
            </a:r>
          </a:p>
          <a:p>
            <a:r>
              <a:rPr lang="en-US" sz="2000" dirty="0">
                <a:solidFill>
                  <a:srgbClr val="FFFFFF"/>
                </a:solidFill>
              </a:rPr>
              <a:t>the estimated overall key of the track; </a:t>
            </a:r>
          </a:p>
          <a:p>
            <a:r>
              <a:rPr lang="en-US" sz="2000" dirty="0">
                <a:solidFill>
                  <a:srgbClr val="FFFFFF"/>
                </a:solidFill>
              </a:rPr>
              <a:t>e.g. 0 = C, 1 = C♯/D♭, 2 = D...</a:t>
            </a:r>
            <a:r>
              <a:rPr lang="en-US" sz="2000" dirty="0" err="1">
                <a:solidFill>
                  <a:srgbClr val="FFFFFF"/>
                </a:solidFill>
              </a:rPr>
              <a:t>etc</a:t>
            </a:r>
            <a:endParaRPr lang="en-US" sz="2000" dirty="0">
              <a:solidFill>
                <a:srgbClr val="FFFFFF"/>
              </a:solidFill>
            </a:endParaRPr>
          </a:p>
          <a:p>
            <a:endParaRPr lang="en-US" sz="2000" dirty="0">
              <a:solidFill>
                <a:srgbClr val="FFFFFF"/>
              </a:solidFill>
            </a:endParaRPr>
          </a:p>
          <a:p>
            <a:pPr marL="342900" indent="-342900">
              <a:buFont typeface="Arial" panose="020B0604020202020204" pitchFamily="34" charset="0"/>
              <a:buChar char="•"/>
            </a:pPr>
            <a:r>
              <a:rPr lang="en-US" sz="2000" b="1" dirty="0">
                <a:solidFill>
                  <a:srgbClr val="FFFFFF"/>
                </a:solidFill>
              </a:rPr>
              <a:t>Mode</a:t>
            </a:r>
          </a:p>
          <a:p>
            <a:r>
              <a:rPr lang="en-US" sz="2000" dirty="0">
                <a:solidFill>
                  <a:srgbClr val="FFFFFF"/>
                </a:solidFill>
              </a:rPr>
              <a:t>the modality (major or minor) of a track; </a:t>
            </a:r>
          </a:p>
          <a:p>
            <a:r>
              <a:rPr lang="en-US" sz="2000" dirty="0">
                <a:solidFill>
                  <a:srgbClr val="FFFFFF"/>
                </a:solidFill>
              </a:rPr>
              <a:t>Major = 1, Minor = 0 </a:t>
            </a:r>
          </a:p>
          <a:p>
            <a:endParaRPr lang="en-US" sz="2000" dirty="0">
              <a:solidFill>
                <a:srgbClr val="FFFFFF"/>
              </a:solidFill>
            </a:endParaRPr>
          </a:p>
          <a:p>
            <a:pPr marL="342900" indent="-342900">
              <a:buFont typeface="Arial" panose="020B0604020202020204" pitchFamily="34" charset="0"/>
              <a:buChar char="•"/>
            </a:pPr>
            <a:r>
              <a:rPr lang="en-US" sz="2000" b="1" dirty="0">
                <a:solidFill>
                  <a:srgbClr val="FFFFFF"/>
                </a:solidFill>
              </a:rPr>
              <a:t>Danceability</a:t>
            </a:r>
          </a:p>
          <a:p>
            <a:r>
              <a:rPr lang="en-US" sz="2000" dirty="0">
                <a:solidFill>
                  <a:srgbClr val="FFFFFF"/>
                </a:solidFill>
              </a:rPr>
              <a:t>how suitable a track is for dancing; (0.0 - 1.0)</a:t>
            </a:r>
          </a:p>
          <a:p>
            <a:endParaRPr lang="en-US" sz="2000" dirty="0">
              <a:solidFill>
                <a:srgbClr val="FFFFFF"/>
              </a:solidFill>
            </a:endParaRPr>
          </a:p>
          <a:p>
            <a:pPr marL="342900" indent="-342900">
              <a:buFont typeface="Arial" panose="020B0604020202020204" pitchFamily="34" charset="0"/>
              <a:buChar char="•"/>
            </a:pPr>
            <a:r>
              <a:rPr lang="en-US" sz="2000" b="1" dirty="0">
                <a:solidFill>
                  <a:srgbClr val="FFFFFF"/>
                </a:solidFill>
              </a:rPr>
              <a:t>Energy</a:t>
            </a:r>
          </a:p>
          <a:p>
            <a:r>
              <a:rPr lang="en-US" sz="2000" dirty="0">
                <a:solidFill>
                  <a:srgbClr val="FFFFFF"/>
                </a:solidFill>
              </a:rPr>
              <a:t>perceptual measure of intensity and activity; (0.0 -1.0)</a:t>
            </a:r>
          </a:p>
          <a:p>
            <a:endParaRPr lang="en-US" sz="2000" dirty="0">
              <a:solidFill>
                <a:srgbClr val="FFFFFF"/>
              </a:solidFill>
            </a:endParaRPr>
          </a:p>
          <a:p>
            <a:pPr marL="342900" indent="-342900">
              <a:buFont typeface="Arial" panose="020B0604020202020204" pitchFamily="34" charset="0"/>
              <a:buChar char="•"/>
            </a:pPr>
            <a:r>
              <a:rPr lang="en-US" b="1" dirty="0">
                <a:solidFill>
                  <a:srgbClr val="FFFFFF"/>
                </a:solidFill>
              </a:rPr>
              <a:t>Valence</a:t>
            </a:r>
            <a:r>
              <a:rPr lang="en-US" dirty="0">
                <a:solidFill>
                  <a:srgbClr val="FFFFFF"/>
                </a:solidFill>
              </a:rPr>
              <a:t> </a:t>
            </a:r>
          </a:p>
          <a:p>
            <a:r>
              <a:rPr lang="en-US" dirty="0">
                <a:solidFill>
                  <a:srgbClr val="FFFFFF"/>
                </a:solidFill>
              </a:rPr>
              <a:t>musical positiveness conveyed by a track; (0.0 -1.0)</a:t>
            </a:r>
          </a:p>
          <a:p>
            <a:endParaRPr lang="en-US" dirty="0">
              <a:solidFill>
                <a:srgbClr val="FFFFFF"/>
              </a:solidFill>
            </a:endParaRPr>
          </a:p>
          <a:p>
            <a:pPr marL="342900" indent="-342900">
              <a:buFont typeface="Arial" panose="020B0604020202020204" pitchFamily="34" charset="0"/>
              <a:buChar char="•"/>
            </a:pPr>
            <a:r>
              <a:rPr lang="en-US" b="1" dirty="0">
                <a:solidFill>
                  <a:srgbClr val="FFFFFF"/>
                </a:solidFill>
              </a:rPr>
              <a:t>Tempo</a:t>
            </a:r>
          </a:p>
          <a:p>
            <a:r>
              <a:rPr lang="en-US" dirty="0">
                <a:solidFill>
                  <a:srgbClr val="FFFFFF"/>
                </a:solidFill>
              </a:rPr>
              <a:t>the overall estimated tempo of a track in beats per minute (BPM)</a:t>
            </a:r>
          </a:p>
          <a:p>
            <a:pPr marL="342900" indent="-342900">
              <a:buFont typeface="Arial" panose="020B0604020202020204" pitchFamily="34" charset="0"/>
              <a:buChar char="•"/>
            </a:pPr>
            <a:endParaRPr lang="en-US" dirty="0">
              <a:solidFill>
                <a:srgbClr val="FFFFFF"/>
              </a:solidFill>
            </a:endParaRPr>
          </a:p>
          <a:p>
            <a:br>
              <a:rPr lang="en-US" dirty="0"/>
            </a:br>
            <a:endParaRPr lang="en-US" dirty="0">
              <a:solidFill>
                <a:schemeClr val="bg1"/>
              </a:solidFill>
            </a:endParaRPr>
          </a:p>
        </p:txBody>
      </p:sp>
    </p:spTree>
    <p:extLst>
      <p:ext uri="{BB962C8B-B14F-4D97-AF65-F5344CB8AC3E}">
        <p14:creationId xmlns:p14="http://schemas.microsoft.com/office/powerpoint/2010/main" val="676392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Person Holding Volume Knob">
            <a:extLst>
              <a:ext uri="{FF2B5EF4-FFF2-40B4-BE49-F238E27FC236}">
                <a16:creationId xmlns:a16="http://schemas.microsoft.com/office/drawing/2014/main" id="{ECC4DEFA-C133-4585-9AE0-BEA7ED725F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580"/>
          <a:stretch/>
        </p:blipFill>
        <p:spPr bwMode="auto">
          <a:xfrm>
            <a:off x="3" y="10"/>
            <a:ext cx="7352519"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C03EEEE-BF27-4494-8DC4-C082C985A9F2}"/>
              </a:ext>
            </a:extLst>
          </p:cNvPr>
          <p:cNvSpPr/>
          <p:nvPr/>
        </p:nvSpPr>
        <p:spPr>
          <a:xfrm>
            <a:off x="7956174" y="3905212"/>
            <a:ext cx="4678135" cy="1200329"/>
          </a:xfrm>
          <a:prstGeom prst="rect">
            <a:avLst/>
          </a:prstGeom>
        </p:spPr>
        <p:txBody>
          <a:bodyPr wrap="square">
            <a:spAutoFit/>
          </a:bodyPr>
          <a:lstStyle/>
          <a:p>
            <a:r>
              <a:rPr lang="en-US" sz="2400" b="1" dirty="0">
                <a:solidFill>
                  <a:srgbClr val="000000"/>
                </a:solidFill>
                <a:latin typeface="Open Sans"/>
              </a:rPr>
              <a:t>How is Billboard Hot 100</a:t>
            </a:r>
          </a:p>
          <a:p>
            <a:r>
              <a:rPr lang="en-US" sz="2400" b="1" i="1" dirty="0">
                <a:solidFill>
                  <a:srgbClr val="000000"/>
                </a:solidFill>
                <a:effectLst/>
                <a:latin typeface="Open Sans"/>
              </a:rPr>
              <a:t>Differ</a:t>
            </a:r>
            <a:r>
              <a:rPr lang="en-US" sz="2400" b="1" i="1" dirty="0">
                <a:solidFill>
                  <a:srgbClr val="000000"/>
                </a:solidFill>
                <a:latin typeface="Open Sans"/>
              </a:rPr>
              <a:t>ent from:</a:t>
            </a:r>
          </a:p>
          <a:p>
            <a:r>
              <a:rPr lang="en-US" sz="2400" b="1" i="1" dirty="0">
                <a:solidFill>
                  <a:srgbClr val="000000"/>
                </a:solidFill>
                <a:latin typeface="Open Sans"/>
              </a:rPr>
              <a:t>1990s to 2000s</a:t>
            </a:r>
            <a:endParaRPr lang="en-US" i="1" dirty="0">
              <a:solidFill>
                <a:srgbClr val="000000"/>
              </a:solidFill>
              <a:effectLst/>
              <a:latin typeface="Open Sans"/>
            </a:endParaRPr>
          </a:p>
        </p:txBody>
      </p:sp>
      <p:sp>
        <p:nvSpPr>
          <p:cNvPr id="6" name="Rectangle: Rounded Corners 5">
            <a:extLst>
              <a:ext uri="{FF2B5EF4-FFF2-40B4-BE49-F238E27FC236}">
                <a16:creationId xmlns:a16="http://schemas.microsoft.com/office/drawing/2014/main" id="{B2AFB1D2-2A1C-4B9F-AD7A-83CA537EF67F}"/>
              </a:ext>
            </a:extLst>
          </p:cNvPr>
          <p:cNvSpPr/>
          <p:nvPr/>
        </p:nvSpPr>
        <p:spPr>
          <a:xfrm>
            <a:off x="7798279" y="3994030"/>
            <a:ext cx="155275" cy="1017917"/>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504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Add-in 7" title="Plotly D3.js Charts for Powerpoint and Excel">
                <a:extLst>
                  <a:ext uri="{FF2B5EF4-FFF2-40B4-BE49-F238E27FC236}">
                    <a16:creationId xmlns:a16="http://schemas.microsoft.com/office/drawing/2014/main" id="{3F04BE0D-E43F-472F-BDA0-34510A6664CD}"/>
                  </a:ext>
                </a:extLst>
              </p:cNvPr>
              <p:cNvGraphicFramePr>
                <a:graphicFrameLocks noGrp="1"/>
              </p:cNvGraphicFramePr>
              <p:nvPr>
                <p:extLst>
                  <p:ext uri="{D42A27DB-BD31-4B8C-83A1-F6EECF244321}">
                    <p14:modId xmlns:p14="http://schemas.microsoft.com/office/powerpoint/2010/main" val="1499530141"/>
                  </p:ext>
                </p:extLst>
              </p:nvPr>
            </p:nvGraphicFramePr>
            <p:xfrm>
              <a:off x="167066" y="186532"/>
              <a:ext cx="5824257" cy="640053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8" name="Add-in 7" title="Plotly D3.js Charts for Powerpoint and Excel">
                <a:extLst>
                  <a:ext uri="{FF2B5EF4-FFF2-40B4-BE49-F238E27FC236}">
                    <a16:creationId xmlns:a16="http://schemas.microsoft.com/office/drawing/2014/main" id="{3F04BE0D-E43F-472F-BDA0-34510A6664CD}"/>
                  </a:ext>
                </a:extLst>
              </p:cNvPr>
              <p:cNvPicPr>
                <a:picLocks noGrp="1" noRot="1" noChangeAspect="1" noMove="1" noResize="1" noEditPoints="1" noAdjustHandles="1" noChangeArrowheads="1" noChangeShapeType="1"/>
              </p:cNvPicPr>
              <p:nvPr/>
            </p:nvPicPr>
            <p:blipFill>
              <a:blip r:embed="rId4"/>
              <a:stretch>
                <a:fillRect/>
              </a:stretch>
            </p:blipFill>
            <p:spPr>
              <a:xfrm>
                <a:off x="167066" y="186532"/>
                <a:ext cx="5824257" cy="6400535"/>
              </a:xfrm>
              <a:prstGeom prst="rect">
                <a:avLst/>
              </a:prstGeom>
            </p:spPr>
          </p:pic>
        </mc:Fallback>
      </mc:AlternateContent>
      <p:pic>
        <p:nvPicPr>
          <p:cNvPr id="5" name="Picture 4">
            <a:extLst>
              <a:ext uri="{FF2B5EF4-FFF2-40B4-BE49-F238E27FC236}">
                <a16:creationId xmlns:a16="http://schemas.microsoft.com/office/drawing/2014/main" id="{5BB1ABE3-2B32-4756-8DC9-1AED2FC155CB}"/>
              </a:ext>
            </a:extLst>
          </p:cNvPr>
          <p:cNvPicPr>
            <a:picLocks noChangeAspect="1"/>
          </p:cNvPicPr>
          <p:nvPr/>
        </p:nvPicPr>
        <p:blipFill>
          <a:blip r:embed="rId5"/>
          <a:stretch>
            <a:fillRect/>
          </a:stretch>
        </p:blipFill>
        <p:spPr>
          <a:xfrm>
            <a:off x="6200679" y="219345"/>
            <a:ext cx="4753915" cy="3312448"/>
          </a:xfrm>
          <a:prstGeom prst="rect">
            <a:avLst/>
          </a:prstGeom>
        </p:spPr>
      </p:pic>
      <p:pic>
        <p:nvPicPr>
          <p:cNvPr id="6" name="Picture 5">
            <a:extLst>
              <a:ext uri="{FF2B5EF4-FFF2-40B4-BE49-F238E27FC236}">
                <a16:creationId xmlns:a16="http://schemas.microsoft.com/office/drawing/2014/main" id="{FEBBE6D1-364B-4223-B798-C00D6E9F169C}"/>
              </a:ext>
            </a:extLst>
          </p:cNvPr>
          <p:cNvPicPr>
            <a:picLocks noChangeAspect="1"/>
          </p:cNvPicPr>
          <p:nvPr/>
        </p:nvPicPr>
        <p:blipFill>
          <a:blip r:embed="rId6"/>
          <a:stretch>
            <a:fillRect/>
          </a:stretch>
        </p:blipFill>
        <p:spPr>
          <a:xfrm>
            <a:off x="6200679" y="3626249"/>
            <a:ext cx="4582055" cy="2960818"/>
          </a:xfrm>
          <a:prstGeom prst="rect">
            <a:avLst/>
          </a:prstGeom>
        </p:spPr>
      </p:pic>
      <p:pic>
        <p:nvPicPr>
          <p:cNvPr id="7" name="Picture 6">
            <a:extLst>
              <a:ext uri="{FF2B5EF4-FFF2-40B4-BE49-F238E27FC236}">
                <a16:creationId xmlns:a16="http://schemas.microsoft.com/office/drawing/2014/main" id="{44C6645C-0EE5-4E67-8D35-D9F8EB3E5BE0}"/>
              </a:ext>
            </a:extLst>
          </p:cNvPr>
          <p:cNvPicPr>
            <a:picLocks noChangeAspect="1"/>
          </p:cNvPicPr>
          <p:nvPr/>
        </p:nvPicPr>
        <p:blipFill>
          <a:blip r:embed="rId7"/>
          <a:stretch>
            <a:fillRect/>
          </a:stretch>
        </p:blipFill>
        <p:spPr>
          <a:xfrm>
            <a:off x="10087766" y="718810"/>
            <a:ext cx="1963633" cy="2313517"/>
          </a:xfrm>
          <a:prstGeom prst="rect">
            <a:avLst/>
          </a:prstGeom>
        </p:spPr>
      </p:pic>
      <p:pic>
        <p:nvPicPr>
          <p:cNvPr id="9" name="Picture 8">
            <a:extLst>
              <a:ext uri="{FF2B5EF4-FFF2-40B4-BE49-F238E27FC236}">
                <a16:creationId xmlns:a16="http://schemas.microsoft.com/office/drawing/2014/main" id="{70D5AF8E-31C4-4E67-AB4C-8FCE175F2E0D}"/>
              </a:ext>
            </a:extLst>
          </p:cNvPr>
          <p:cNvPicPr>
            <a:picLocks noChangeAspect="1"/>
          </p:cNvPicPr>
          <p:nvPr/>
        </p:nvPicPr>
        <p:blipFill>
          <a:blip r:embed="rId8"/>
          <a:stretch>
            <a:fillRect/>
          </a:stretch>
        </p:blipFill>
        <p:spPr>
          <a:xfrm>
            <a:off x="10150722" y="4084010"/>
            <a:ext cx="1963633" cy="2130177"/>
          </a:xfrm>
          <a:prstGeom prst="rect">
            <a:avLst/>
          </a:prstGeom>
        </p:spPr>
      </p:pic>
    </p:spTree>
    <p:extLst>
      <p:ext uri="{BB962C8B-B14F-4D97-AF65-F5344CB8AC3E}">
        <p14:creationId xmlns:p14="http://schemas.microsoft.com/office/powerpoint/2010/main" val="149535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Plotly D3.js Charts for Powerpoint and Excel">
                <a:extLst>
                  <a:ext uri="{FF2B5EF4-FFF2-40B4-BE49-F238E27FC236}">
                    <a16:creationId xmlns:a16="http://schemas.microsoft.com/office/drawing/2014/main" id="{1F5309C6-EF6B-4F60-B8EE-D4C388BE087A}"/>
                  </a:ext>
                </a:extLst>
              </p:cNvPr>
              <p:cNvGraphicFramePr>
                <a:graphicFrameLocks noGrp="1"/>
              </p:cNvGraphicFramePr>
              <p:nvPr>
                <p:extLst>
                  <p:ext uri="{D42A27DB-BD31-4B8C-83A1-F6EECF244321}">
                    <p14:modId xmlns:p14="http://schemas.microsoft.com/office/powerpoint/2010/main" val="4253469806"/>
                  </p:ext>
                </p:extLst>
              </p:nvPr>
            </p:nvGraphicFramePr>
            <p:xfrm>
              <a:off x="47669" y="320747"/>
              <a:ext cx="5279705" cy="623907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6" name="Add-in 5" title="Plotly D3.js Charts for Powerpoint and Excel">
                <a:extLst>
                  <a:ext uri="{FF2B5EF4-FFF2-40B4-BE49-F238E27FC236}">
                    <a16:creationId xmlns:a16="http://schemas.microsoft.com/office/drawing/2014/main" id="{1F5309C6-EF6B-4F60-B8EE-D4C388BE087A}"/>
                  </a:ext>
                </a:extLst>
              </p:cNvPr>
              <p:cNvPicPr>
                <a:picLocks noGrp="1" noRot="1" noChangeAspect="1" noMove="1" noResize="1" noEditPoints="1" noAdjustHandles="1" noChangeArrowheads="1" noChangeShapeType="1"/>
              </p:cNvPicPr>
              <p:nvPr/>
            </p:nvPicPr>
            <p:blipFill>
              <a:blip r:embed="rId3"/>
              <a:stretch>
                <a:fillRect/>
              </a:stretch>
            </p:blipFill>
            <p:spPr>
              <a:xfrm>
                <a:off x="47669" y="320747"/>
                <a:ext cx="5279705" cy="6239079"/>
              </a:xfrm>
              <a:prstGeom prst="rect">
                <a:avLst/>
              </a:prstGeom>
            </p:spPr>
          </p:pic>
        </mc:Fallback>
      </mc:AlternateContent>
    </p:spTree>
    <p:extLst>
      <p:ext uri="{BB962C8B-B14F-4D97-AF65-F5344CB8AC3E}">
        <p14:creationId xmlns:p14="http://schemas.microsoft.com/office/powerpoint/2010/main" val="2151476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2.png"/></Relationships>
</file>

<file path=ppt/webextensions/webextension1.xml><?xml version="1.0" encoding="utf-8"?>
<we:webextension xmlns:we="http://schemas.microsoft.com/office/webextensions/webextension/2010/11" id="{AA09D70E-EAD2-461B-9F02-3D1C8DE9CDC1}">
  <we:reference id="wa104379485" version="1.0.0.2" store="en-US" storeType="OMEX"/>
  <we:alternateReferences>
    <we:reference id="wa104379485" version="1.0.0.2" store="wa104379485" storeType="OMEX"/>
  </we:alternateReferences>
  <we:properties>
    <we:property name="savedState" value="{&quot;plotlyChartUrl&quot;:&quot;https://plot.ly/~choym92/2/features-comparison-1990s-vs-2000s/&quot;,&quot;plotlyChartJSON&quot;:null,&quot;appVersion&quot;:&quot;1.0&quot;,&quot;savedDate&quot;:&quot;Sun, 21 Apr 2019 04:53:44 GM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BC01393-1A9F-4AE2-B19E-1A87C7584FDE}">
  <we:reference id="wa104379485" version="1.0.0.2" store="en-US" storeType="OMEX"/>
  <we:alternateReferences>
    <we:reference id="wa104379485" version="1.0.0.2" store="wa104379485" storeType="OMEX"/>
  </we:alternateReferences>
  <we:properties>
    <we:property name="savedState" value="{&quot;plotlyChartUrl&quot;:&quot;https://plot.ly/~choym92/12/progression-of-chords-1980-2009/&quot;,&quot;plotlyChartJSON&quot;:null,&quot;appVersion&quot;:&quot;1.0&quot;,&quot;savedDate&quot;:&quot;Sun, 21 Apr 2019 05:06:46 GMT&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Props1.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1AFCC0-734A-4A90-A597-A1CB34860DCD}">
  <ds:schemaRefs>
    <ds:schemaRef ds:uri="http://schemas.microsoft.com/sharepoint/v3/contenttype/forms"/>
  </ds:schemaRefs>
</ds:datastoreItem>
</file>

<file path=customXml/itemProps3.xml><?xml version="1.0" encoding="utf-8"?>
<ds:datastoreItem xmlns:ds="http://schemas.openxmlformats.org/officeDocument/2006/customXml" ds:itemID="{617AB1FA-2F28-4684-9230-02ACEB6C0B0A}">
  <ds:schemaRefs>
    <ds:schemaRef ds:uri="http://purl.org/dc/elements/1.1/"/>
    <ds:schemaRef ds:uri="http://schemas.microsoft.com/office/2006/metadata/properties"/>
    <ds:schemaRef ds:uri="b1e4d6ee-9f6f-43f8-a618-24f3d84da28f"/>
    <ds:schemaRef ds:uri="http://schemas.microsoft.com/office/2006/documentManagement/types"/>
    <ds:schemaRef ds:uri="http://purl.org/dc/terms/"/>
    <ds:schemaRef ds:uri="http://schemas.openxmlformats.org/package/2006/metadata/core-properties"/>
    <ds:schemaRef ds:uri="f577acbf-5b0b-4b4f-9948-268e97f8d3a4"/>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214</TotalTime>
  <Words>186</Words>
  <Application>Microsoft Office PowerPoint</Application>
  <PresentationFormat>Widescreen</PresentationFormat>
  <Paragraphs>55</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Open Sans</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Youngmin Cho</dc:creator>
  <cp:lastModifiedBy>Youngmin Cho</cp:lastModifiedBy>
  <cp:revision>13</cp:revision>
  <dcterms:created xsi:type="dcterms:W3CDTF">2019-04-21T01:33:23Z</dcterms:created>
  <dcterms:modified xsi:type="dcterms:W3CDTF">2019-04-21T05:15:08Z</dcterms:modified>
</cp:coreProperties>
</file>